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0" r:id="rId3"/>
    <p:sldId id="257" r:id="rId4"/>
    <p:sldId id="263" r:id="rId5"/>
    <p:sldId id="258" r:id="rId6"/>
    <p:sldId id="259" r:id="rId7"/>
    <p:sldId id="261" r:id="rId8"/>
    <p:sldId id="262" r:id="rId9"/>
    <p:sldId id="264" r:id="rId10"/>
    <p:sldId id="265" r:id="rId11"/>
    <p:sldId id="266" r:id="rId12"/>
    <p:sldId id="268" r:id="rId13"/>
    <p:sldId id="269" r:id="rId14"/>
    <p:sldId id="267"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390"/>
    <p:restoredTop sz="80061"/>
  </p:normalViewPr>
  <p:slideViewPr>
    <p:cSldViewPr snapToGrid="0" snapToObjects="1">
      <p:cViewPr varScale="1">
        <p:scale>
          <a:sx n="89" d="100"/>
          <a:sy n="89" d="100"/>
        </p:scale>
        <p:origin x="928" y="1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97CF54F-30C9-5F4B-9E89-4C70EBACD023}" type="datetimeFigureOut">
              <a:rPr lang="en-US" smtClean="0"/>
              <a:t>8/27/22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804CBB-8409-AE43-A4A4-6DC2BD181517}" type="slidenum">
              <a:rPr lang="en-US" smtClean="0"/>
              <a:t>‹#›</a:t>
            </a:fld>
            <a:endParaRPr lang="en-US"/>
          </a:p>
        </p:txBody>
      </p:sp>
    </p:spTree>
    <p:extLst>
      <p:ext uri="{BB962C8B-B14F-4D97-AF65-F5344CB8AC3E}">
        <p14:creationId xmlns:p14="http://schemas.microsoft.com/office/powerpoint/2010/main" val="2564311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This should be approximately 15-20 minutes in length.  Your slides should describe specific aims and approach.  No more than 1 background slide.  Presentations will take place during the last week of class and "Final Exam" week.</a:t>
            </a:r>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1</a:t>
            </a:fld>
            <a:endParaRPr lang="en-US"/>
          </a:p>
        </p:txBody>
      </p:sp>
    </p:spTree>
    <p:extLst>
      <p:ext uri="{BB962C8B-B14F-4D97-AF65-F5344CB8AC3E}">
        <p14:creationId xmlns:p14="http://schemas.microsoft.com/office/powerpoint/2010/main" val="399989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11</a:t>
            </a:fld>
            <a:endParaRPr lang="en-US"/>
          </a:p>
        </p:txBody>
      </p:sp>
    </p:spTree>
    <p:extLst>
      <p:ext uri="{BB962C8B-B14F-4D97-AF65-F5344CB8AC3E}">
        <p14:creationId xmlns:p14="http://schemas.microsoft.com/office/powerpoint/2010/main" val="3989318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Exposures = green</a:t>
            </a:r>
          </a:p>
          <a:p>
            <a:r>
              <a:rPr lang="en-US" dirty="0"/>
              <a:t>Outcomes = blue</a:t>
            </a:r>
          </a:p>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12</a:t>
            </a:fld>
            <a:endParaRPr lang="en-US"/>
          </a:p>
        </p:txBody>
      </p:sp>
    </p:spTree>
    <p:extLst>
      <p:ext uri="{BB962C8B-B14F-4D97-AF65-F5344CB8AC3E}">
        <p14:creationId xmlns:p14="http://schemas.microsoft.com/office/powerpoint/2010/main" val="281427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13</a:t>
            </a:fld>
            <a:endParaRPr lang="en-US"/>
          </a:p>
        </p:txBody>
      </p:sp>
    </p:spTree>
    <p:extLst>
      <p:ext uri="{BB962C8B-B14F-4D97-AF65-F5344CB8AC3E}">
        <p14:creationId xmlns:p14="http://schemas.microsoft.com/office/powerpoint/2010/main" val="3772316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15</a:t>
            </a:fld>
            <a:endParaRPr lang="en-US"/>
          </a:p>
        </p:txBody>
      </p:sp>
    </p:spTree>
    <p:extLst>
      <p:ext uri="{BB962C8B-B14F-4D97-AF65-F5344CB8AC3E}">
        <p14:creationId xmlns:p14="http://schemas.microsoft.com/office/powerpoint/2010/main" val="10040113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17</a:t>
            </a:fld>
            <a:endParaRPr lang="en-US"/>
          </a:p>
        </p:txBody>
      </p:sp>
    </p:spTree>
    <p:extLst>
      <p:ext uri="{BB962C8B-B14F-4D97-AF65-F5344CB8AC3E}">
        <p14:creationId xmlns:p14="http://schemas.microsoft.com/office/powerpoint/2010/main" val="4063167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additional background reference: </a:t>
            </a:r>
          </a:p>
          <a:p>
            <a:endParaRPr lang="en-US" dirty="0"/>
          </a:p>
          <a:p>
            <a:r>
              <a:rPr lang="en-US" sz="1200" kern="1200" dirty="0">
                <a:solidFill>
                  <a:schemeClr val="tx1"/>
                </a:solidFill>
                <a:effectLst/>
                <a:latin typeface="+mn-lt"/>
                <a:ea typeface="+mn-ea"/>
                <a:cs typeface="+mn-cs"/>
              </a:rPr>
              <a:t>Bear R, Goldstein M, Phillipson E, Ho M, </a:t>
            </a:r>
            <a:r>
              <a:rPr lang="en-US" sz="1200" kern="1200" dirty="0" err="1">
                <a:solidFill>
                  <a:schemeClr val="tx1"/>
                </a:solidFill>
                <a:effectLst/>
                <a:latin typeface="+mn-lt"/>
                <a:ea typeface="+mn-ea"/>
                <a:cs typeface="+mn-cs"/>
              </a:rPr>
              <a:t>Hammeke</a:t>
            </a:r>
            <a:r>
              <a:rPr lang="en-US" sz="1200" kern="1200" dirty="0">
                <a:solidFill>
                  <a:schemeClr val="tx1"/>
                </a:solidFill>
                <a:effectLst/>
                <a:latin typeface="+mn-lt"/>
                <a:ea typeface="+mn-ea"/>
                <a:cs typeface="+mn-cs"/>
              </a:rPr>
              <a:t> M, Feldman R,</a:t>
            </a:r>
          </a:p>
          <a:p>
            <a:r>
              <a:rPr lang="en-US" sz="1200" kern="1200" dirty="0">
                <a:solidFill>
                  <a:schemeClr val="tx1"/>
                </a:solidFill>
                <a:effectLst/>
                <a:latin typeface="+mn-lt"/>
                <a:ea typeface="+mn-ea"/>
                <a:cs typeface="+mn-cs"/>
              </a:rPr>
              <a:t>et al. Effect of metabolic alkalosis on respiratory function in patients</a:t>
            </a:r>
          </a:p>
          <a:p>
            <a:r>
              <a:rPr lang="en-US" sz="1200" kern="1200" dirty="0">
                <a:solidFill>
                  <a:schemeClr val="tx1"/>
                </a:solidFill>
                <a:effectLst/>
                <a:latin typeface="+mn-lt"/>
                <a:ea typeface="+mn-ea"/>
                <a:cs typeface="+mn-cs"/>
              </a:rPr>
              <a:t>with chronic obstructive lung disease. Can Med Assoc J 1977;117(8):</a:t>
            </a:r>
          </a:p>
          <a:p>
            <a:r>
              <a:rPr lang="en-US" sz="1200" kern="1200">
                <a:solidFill>
                  <a:schemeClr val="tx1"/>
                </a:solidFill>
                <a:effectLst/>
                <a:latin typeface="+mn-lt"/>
                <a:ea typeface="+mn-ea"/>
                <a:cs typeface="+mn-cs"/>
              </a:rPr>
              <a:t>900-903.</a:t>
            </a:r>
          </a:p>
          <a:p>
            <a:endParaRPr lang="en-US"/>
          </a:p>
        </p:txBody>
      </p:sp>
      <p:sp>
        <p:nvSpPr>
          <p:cNvPr id="4" name="Slide Number Placeholder 3"/>
          <p:cNvSpPr>
            <a:spLocks noGrp="1"/>
          </p:cNvSpPr>
          <p:nvPr>
            <p:ph type="sldNum" sz="quarter" idx="5"/>
          </p:nvPr>
        </p:nvSpPr>
        <p:spPr/>
        <p:txBody>
          <a:bodyPr/>
          <a:lstStyle/>
          <a:p>
            <a:fld id="{A4804CBB-8409-AE43-A4A4-6DC2BD181517}" type="slidenum">
              <a:rPr lang="en-US" smtClean="0"/>
              <a:t>2</a:t>
            </a:fld>
            <a:endParaRPr lang="en-US"/>
          </a:p>
        </p:txBody>
      </p:sp>
    </p:spTree>
    <p:extLst>
      <p:ext uri="{BB962C8B-B14F-4D97-AF65-F5344CB8AC3E}">
        <p14:creationId xmlns:p14="http://schemas.microsoft.com/office/powerpoint/2010/main" val="3085747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Schematic of biochemistry of O2 and CO2 – controlled by several complex systems that interact in interesting ways to maintain homeostasis (usually)</a:t>
            </a:r>
          </a:p>
          <a:p>
            <a:endParaRPr lang="en-US" dirty="0"/>
          </a:p>
          <a:p>
            <a:r>
              <a:rPr lang="en-US" dirty="0"/>
              <a:t>Lung ventilation severely broken: scarred lung, asthma, weak muscles</a:t>
            </a:r>
          </a:p>
          <a:p>
            <a:r>
              <a:rPr lang="en-US" dirty="0"/>
              <a:t>Controller problems: </a:t>
            </a:r>
          </a:p>
          <a:p>
            <a:endParaRPr lang="en-US" dirty="0"/>
          </a:p>
          <a:p>
            <a:r>
              <a:rPr lang="en-US" dirty="0"/>
              <a:t>In sum, loop diuretics are KNOWN to influence 1, among many, of the determinants of blood CO2 levels. It is NOT known if this makes a meaningful effect.</a:t>
            </a:r>
          </a:p>
        </p:txBody>
      </p:sp>
      <p:sp>
        <p:nvSpPr>
          <p:cNvPr id="4" name="Slide Number Placeholder 3"/>
          <p:cNvSpPr>
            <a:spLocks noGrp="1"/>
          </p:cNvSpPr>
          <p:nvPr>
            <p:ph type="sldNum" sz="quarter" idx="5"/>
          </p:nvPr>
        </p:nvSpPr>
        <p:spPr/>
        <p:txBody>
          <a:bodyPr/>
          <a:lstStyle/>
          <a:p>
            <a:fld id="{A4804CBB-8409-AE43-A4A4-6DC2BD181517}" type="slidenum">
              <a:rPr lang="en-US" smtClean="0"/>
              <a:t>3</a:t>
            </a:fld>
            <a:endParaRPr lang="en-US"/>
          </a:p>
        </p:txBody>
      </p:sp>
    </p:spTree>
    <p:extLst>
      <p:ext uri="{BB962C8B-B14F-4D97-AF65-F5344CB8AC3E}">
        <p14:creationId xmlns:p14="http://schemas.microsoft.com/office/powerpoint/2010/main" val="17485525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4</a:t>
            </a:fld>
            <a:endParaRPr lang="en-US"/>
          </a:p>
        </p:txBody>
      </p:sp>
    </p:spTree>
    <p:extLst>
      <p:ext uri="{BB962C8B-B14F-4D97-AF65-F5344CB8AC3E}">
        <p14:creationId xmlns:p14="http://schemas.microsoft.com/office/powerpoint/2010/main" val="2445486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6</a:t>
            </a:fld>
            <a:endParaRPr lang="en-US"/>
          </a:p>
        </p:txBody>
      </p:sp>
    </p:spTree>
    <p:extLst>
      <p:ext uri="{BB962C8B-B14F-4D97-AF65-F5344CB8AC3E}">
        <p14:creationId xmlns:p14="http://schemas.microsoft.com/office/powerpoint/2010/main" val="1546780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idiosyncratic</a:t>
            </a:r>
          </a:p>
        </p:txBody>
      </p:sp>
      <p:sp>
        <p:nvSpPr>
          <p:cNvPr id="4" name="Slide Number Placeholder 3"/>
          <p:cNvSpPr>
            <a:spLocks noGrp="1"/>
          </p:cNvSpPr>
          <p:nvPr>
            <p:ph type="sldNum" sz="quarter" idx="5"/>
          </p:nvPr>
        </p:nvSpPr>
        <p:spPr/>
        <p:txBody>
          <a:bodyPr/>
          <a:lstStyle/>
          <a:p>
            <a:fld id="{A4804CBB-8409-AE43-A4A4-6DC2BD181517}" type="slidenum">
              <a:rPr lang="en-US" smtClean="0"/>
              <a:t>7</a:t>
            </a:fld>
            <a:endParaRPr lang="en-US"/>
          </a:p>
        </p:txBody>
      </p:sp>
    </p:spTree>
    <p:extLst>
      <p:ext uri="{BB962C8B-B14F-4D97-AF65-F5344CB8AC3E}">
        <p14:creationId xmlns:p14="http://schemas.microsoft.com/office/powerpoint/2010/main" val="3683352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8</a:t>
            </a:fld>
            <a:endParaRPr lang="en-US"/>
          </a:p>
        </p:txBody>
      </p:sp>
    </p:spTree>
    <p:extLst>
      <p:ext uri="{BB962C8B-B14F-4D97-AF65-F5344CB8AC3E}">
        <p14:creationId xmlns:p14="http://schemas.microsoft.com/office/powerpoint/2010/main" val="4120770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Methods:  </a:t>
            </a:r>
            <a:r>
              <a:rPr lang="en-US" sz="1200" kern="1200" dirty="0" err="1">
                <a:solidFill>
                  <a:schemeClr val="tx1"/>
                </a:solidFill>
                <a:effectLst/>
                <a:latin typeface="+mn-lt"/>
                <a:ea typeface="+mn-ea"/>
                <a:cs typeface="+mn-cs"/>
              </a:rPr>
              <a:t>doi</a:t>
            </a:r>
            <a:r>
              <a:rPr lang="en-US" sz="1200" kern="1200">
                <a:solidFill>
                  <a:schemeClr val="tx1"/>
                </a:solidFill>
                <a:effectLst/>
                <a:latin typeface="+mn-lt"/>
                <a:ea typeface="+mn-ea"/>
                <a:cs typeface="+mn-cs"/>
              </a:rPr>
              <a:t>: 10.1093/sleep/zsy058</a:t>
            </a:r>
          </a:p>
          <a:p>
            <a:endParaRPr lang="en-US" dirty="0"/>
          </a:p>
          <a:p>
            <a:endParaRPr lang="en-US" dirty="0"/>
          </a:p>
          <a:p>
            <a:r>
              <a:rPr lang="en-US" dirty="0"/>
              <a:t>“</a:t>
            </a:r>
            <a:r>
              <a:rPr lang="en-US" sz="1200" kern="1200" dirty="0">
                <a:solidFill>
                  <a:schemeClr val="tx1"/>
                </a:solidFill>
                <a:effectLst/>
                <a:latin typeface="+mn-lt"/>
                <a:ea typeface="+mn-ea"/>
                <a:cs typeface="+mn-cs"/>
              </a:rPr>
              <a:t>The cohort was defined using VHA Medical SAS Datasets for</a:t>
            </a:r>
          </a:p>
          <a:p>
            <a:r>
              <a:rPr lang="en-US" sz="1200" kern="1200" dirty="0">
                <a:solidFill>
                  <a:schemeClr val="tx1"/>
                </a:solidFill>
                <a:effectLst/>
                <a:latin typeface="+mn-lt"/>
                <a:ea typeface="+mn-ea"/>
                <a:cs typeface="+mn-cs"/>
              </a:rPr>
              <a:t>outpatient visits and inpatient admissions from fiscal years (FY)</a:t>
            </a:r>
          </a:p>
          <a:p>
            <a:r>
              <a:rPr lang="en-US" sz="1200" kern="1200" dirty="0">
                <a:solidFill>
                  <a:schemeClr val="tx1"/>
                </a:solidFill>
                <a:effectLst/>
                <a:latin typeface="+mn-lt"/>
                <a:ea typeface="+mn-ea"/>
                <a:cs typeface="+mn-cs"/>
              </a:rPr>
              <a:t>2006 through 2012 (VHA fiscal year is from October–September).</a:t>
            </a:r>
          </a:p>
          <a:p>
            <a:r>
              <a:rPr lang="en-US" sz="1200" kern="1200" dirty="0">
                <a:solidFill>
                  <a:schemeClr val="tx1"/>
                </a:solidFill>
                <a:effectLst/>
                <a:latin typeface="+mn-lt"/>
                <a:ea typeface="+mn-ea"/>
                <a:cs typeface="+mn-cs"/>
              </a:rPr>
              <a:t>The outpatient database includes all outpatient visits at the VHA</a:t>
            </a:r>
          </a:p>
          <a:p>
            <a:r>
              <a:rPr lang="en-US" sz="1200" kern="1200" dirty="0">
                <a:solidFill>
                  <a:schemeClr val="tx1"/>
                </a:solidFill>
                <a:effectLst/>
                <a:latin typeface="+mn-lt"/>
                <a:ea typeface="+mn-ea"/>
                <a:cs typeface="+mn-cs"/>
              </a:rPr>
              <a:t>outpatient clinics (hospitals and Community-Based Outpatient</a:t>
            </a:r>
          </a:p>
          <a:p>
            <a:r>
              <a:rPr lang="en-US" sz="1200" kern="1200" dirty="0">
                <a:solidFill>
                  <a:schemeClr val="tx1"/>
                </a:solidFill>
                <a:effectLst/>
                <a:latin typeface="+mn-lt"/>
                <a:ea typeface="+mn-ea"/>
                <a:cs typeface="+mn-cs"/>
              </a:rPr>
              <a:t>Clinics [CBOCs]). Each outpatient record contains a primary diagnosis,</a:t>
            </a:r>
          </a:p>
          <a:p>
            <a:r>
              <a:rPr lang="en-US" sz="1200" kern="1200" dirty="0">
                <a:solidFill>
                  <a:schemeClr val="tx1"/>
                </a:solidFill>
                <a:effectLst/>
                <a:latin typeface="+mn-lt"/>
                <a:ea typeface="+mn-ea"/>
                <a:cs typeface="+mn-cs"/>
              </a:rPr>
              <a:t>up to nine additional secondary diagnoses, as well as current</a:t>
            </a:r>
          </a:p>
          <a:p>
            <a:r>
              <a:rPr lang="en-US" sz="1200" kern="1200" dirty="0">
                <a:solidFill>
                  <a:schemeClr val="tx1"/>
                </a:solidFill>
                <a:effectLst/>
                <a:latin typeface="+mn-lt"/>
                <a:ea typeface="+mn-ea"/>
                <a:cs typeface="+mn-cs"/>
              </a:rPr>
              <a:t>procedural technology (CPT) procedure codes. All diagnosis</a:t>
            </a:r>
          </a:p>
          <a:p>
            <a:r>
              <a:rPr lang="en-US" sz="1200" kern="1200" dirty="0">
                <a:solidFill>
                  <a:schemeClr val="tx1"/>
                </a:solidFill>
                <a:effectLst/>
                <a:latin typeface="+mn-lt"/>
                <a:ea typeface="+mn-ea"/>
                <a:cs typeface="+mn-cs"/>
              </a:rPr>
              <a:t>codes follow the International Classification of Diseases, Ninth</a:t>
            </a:r>
          </a:p>
          <a:p>
            <a:r>
              <a:rPr lang="en-US" sz="1200" kern="1200" dirty="0">
                <a:solidFill>
                  <a:schemeClr val="tx1"/>
                </a:solidFill>
                <a:effectLst/>
                <a:latin typeface="+mn-lt"/>
                <a:ea typeface="+mn-ea"/>
                <a:cs typeface="+mn-cs"/>
              </a:rPr>
              <a:t>Revision, Clinical Modification (ICD-9-CM) coding system [20].</a:t>
            </a:r>
          </a:p>
          <a:p>
            <a:r>
              <a:rPr lang="en-US" sz="1200" kern="1200" dirty="0">
                <a:solidFill>
                  <a:schemeClr val="tx1"/>
                </a:solidFill>
                <a:effectLst/>
                <a:latin typeface="+mn-lt"/>
                <a:ea typeface="+mn-ea"/>
                <a:cs typeface="+mn-cs"/>
              </a:rPr>
              <a:t>The inpatient database includes all inpatient admissions that</a:t>
            </a:r>
          </a:p>
          <a:p>
            <a:r>
              <a:rPr lang="en-US" sz="1200" kern="1200" dirty="0">
                <a:solidFill>
                  <a:schemeClr val="tx1"/>
                </a:solidFill>
                <a:effectLst/>
                <a:latin typeface="+mn-lt"/>
                <a:ea typeface="+mn-ea"/>
                <a:cs typeface="+mn-cs"/>
              </a:rPr>
              <a:t>occurred at VHA hospitals nationwide. Each inpatient record</a:t>
            </a:r>
          </a:p>
          <a:p>
            <a:r>
              <a:rPr lang="en-US" sz="1200" kern="1200" dirty="0">
                <a:solidFill>
                  <a:schemeClr val="tx1"/>
                </a:solidFill>
                <a:effectLst/>
                <a:latin typeface="+mn-lt"/>
                <a:ea typeface="+mn-ea"/>
                <a:cs typeface="+mn-cs"/>
              </a:rPr>
              <a:t>contains the primary diagnosis and up to 12 additional secondary</a:t>
            </a:r>
          </a:p>
          <a:p>
            <a:r>
              <a:rPr lang="en-US" sz="1200" kern="1200" dirty="0">
                <a:solidFill>
                  <a:schemeClr val="tx1"/>
                </a:solidFill>
                <a:effectLst/>
                <a:latin typeface="+mn-lt"/>
                <a:ea typeface="+mn-ea"/>
                <a:cs typeface="+mn-cs"/>
              </a:rPr>
              <a:t>diagnoses. We also used the inpatient encounters database,</a:t>
            </a:r>
          </a:p>
          <a:p>
            <a:r>
              <a:rPr lang="en-US" sz="1200" kern="1200" dirty="0">
                <a:solidFill>
                  <a:schemeClr val="tx1"/>
                </a:solidFill>
                <a:effectLst/>
                <a:latin typeface="+mn-lt"/>
                <a:ea typeface="+mn-ea"/>
                <a:cs typeface="+mn-cs"/>
              </a:rPr>
              <a:t>which contains records of outpatient encounters that occurred</a:t>
            </a:r>
          </a:p>
          <a:p>
            <a:r>
              <a:rPr lang="en-US" sz="1200" kern="1200" dirty="0">
                <a:solidFill>
                  <a:schemeClr val="tx1"/>
                </a:solidFill>
                <a:effectLst/>
                <a:latin typeface="+mn-lt"/>
                <a:ea typeface="+mn-ea"/>
                <a:cs typeface="+mn-cs"/>
              </a:rPr>
              <a:t>during a hospitalization. In addition to care received at VHA</a:t>
            </a:r>
          </a:p>
          <a:p>
            <a:r>
              <a:rPr lang="en-US" sz="1200" kern="1200" dirty="0">
                <a:solidFill>
                  <a:schemeClr val="tx1"/>
                </a:solidFill>
                <a:effectLst/>
                <a:latin typeface="+mn-lt"/>
                <a:ea typeface="+mn-ea"/>
                <a:cs typeface="+mn-cs"/>
              </a:rPr>
              <a:t>facilities, veterans may be eligible for benefits to receive care</a:t>
            </a:r>
          </a:p>
          <a:p>
            <a:r>
              <a:rPr lang="en-US" sz="1200" kern="1200" dirty="0">
                <a:solidFill>
                  <a:schemeClr val="tx1"/>
                </a:solidFill>
                <a:effectLst/>
                <a:latin typeface="+mn-lt"/>
                <a:ea typeface="+mn-ea"/>
                <a:cs typeface="+mn-cs"/>
              </a:rPr>
              <a:t>at non-VHA facilities. These data are recorded in the VHA </a:t>
            </a:r>
            <a:r>
              <a:rPr lang="en-US" sz="1200" kern="1200" dirty="0" err="1">
                <a:solidFill>
                  <a:schemeClr val="tx1"/>
                </a:solidFill>
                <a:effectLst/>
                <a:latin typeface="+mn-lt"/>
                <a:ea typeface="+mn-ea"/>
                <a:cs typeface="+mn-cs"/>
              </a:rPr>
              <a:t>Feebasis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database and includes diagnosis and procedure codes for</a:t>
            </a:r>
          </a:p>
          <a:p>
            <a:r>
              <a:rPr lang="en-US" sz="1200" kern="1200" dirty="0">
                <a:solidFill>
                  <a:schemeClr val="tx1"/>
                </a:solidFill>
                <a:effectLst/>
                <a:latin typeface="+mn-lt"/>
                <a:ea typeface="+mn-ea"/>
                <a:cs typeface="+mn-cs"/>
              </a:rPr>
              <a:t>both inpatient and outpatient care. Thus, we also included these</a:t>
            </a:r>
          </a:p>
          <a:p>
            <a:r>
              <a:rPr lang="en-US" sz="1200" kern="1200" dirty="0">
                <a:solidFill>
                  <a:schemeClr val="tx1"/>
                </a:solidFill>
                <a:effectLst/>
                <a:latin typeface="+mn-lt"/>
                <a:ea typeface="+mn-ea"/>
                <a:cs typeface="+mn-cs"/>
              </a:rPr>
              <a:t>databases because not all VHA clinics have sleep laboratories</a:t>
            </a:r>
          </a:p>
          <a:p>
            <a:r>
              <a:rPr lang="en-US" sz="1200" kern="1200" dirty="0">
                <a:solidFill>
                  <a:schemeClr val="tx1"/>
                </a:solidFill>
                <a:effectLst/>
                <a:latin typeface="+mn-lt"/>
                <a:ea typeface="+mn-ea"/>
                <a:cs typeface="+mn-cs"/>
              </a:rPr>
              <a:t>(lab) available for sleep testing, and in such cases, patients are</a:t>
            </a:r>
          </a:p>
          <a:p>
            <a:r>
              <a:rPr lang="en-US" sz="1200" kern="1200" dirty="0">
                <a:solidFill>
                  <a:schemeClr val="tx1"/>
                </a:solidFill>
                <a:effectLst/>
                <a:latin typeface="+mn-lt"/>
                <a:ea typeface="+mn-ea"/>
                <a:cs typeface="+mn-cs"/>
              </a:rPr>
              <a:t>referred to the private-sector sleep labs to undergo sleep studies.</a:t>
            </a:r>
          </a:p>
          <a:p>
            <a:r>
              <a:rPr lang="en-US" sz="1200" kern="1200" dirty="0">
                <a:solidFill>
                  <a:schemeClr val="tx1"/>
                </a:solidFill>
                <a:effectLst/>
                <a:latin typeface="+mn-lt"/>
                <a:ea typeface="+mn-ea"/>
                <a:cs typeface="+mn-cs"/>
              </a:rPr>
              <a:t>Given that opioids and sedatives have been associated with</a:t>
            </a:r>
          </a:p>
          <a:p>
            <a:r>
              <a:rPr lang="en-US" sz="1200" kern="1200" dirty="0">
                <a:solidFill>
                  <a:schemeClr val="tx1"/>
                </a:solidFill>
                <a:effectLst/>
                <a:latin typeface="+mn-lt"/>
                <a:ea typeface="+mn-ea"/>
                <a:cs typeface="+mn-cs"/>
              </a:rPr>
              <a:t>sleep-disordered breathing, opioid and sedative medication</a:t>
            </a:r>
          </a:p>
          <a:p>
            <a:r>
              <a:rPr lang="en-US" sz="1200" kern="1200" dirty="0">
                <a:solidFill>
                  <a:schemeClr val="tx1"/>
                </a:solidFill>
                <a:effectLst/>
                <a:latin typeface="+mn-lt"/>
                <a:ea typeface="+mn-ea"/>
                <a:cs typeface="+mn-cs"/>
              </a:rPr>
              <a:t>data from the Decision Support System (DSS), VHA outpatient</a:t>
            </a:r>
          </a:p>
          <a:p>
            <a:r>
              <a:rPr lang="en-US" sz="1200" kern="1200" dirty="0">
                <a:solidFill>
                  <a:schemeClr val="tx1"/>
                </a:solidFill>
                <a:effectLst/>
                <a:latin typeface="+mn-lt"/>
                <a:ea typeface="+mn-ea"/>
                <a:cs typeface="+mn-cs"/>
              </a:rPr>
              <a:t>pharmacy database containing medication name and days supply</a:t>
            </a:r>
          </a:p>
          <a:p>
            <a:r>
              <a:rPr lang="en-US" sz="1200" kern="1200" dirty="0">
                <a:solidFill>
                  <a:schemeClr val="tx1"/>
                </a:solidFill>
                <a:effectLst/>
                <a:latin typeface="+mn-lt"/>
                <a:ea typeface="+mn-ea"/>
                <a:cs typeface="+mn-cs"/>
              </a:rPr>
              <a:t>was also used to track patient medication use. Finally, we</a:t>
            </a:r>
          </a:p>
          <a:p>
            <a:r>
              <a:rPr lang="en-US" sz="1200" kern="1200" dirty="0">
                <a:solidFill>
                  <a:schemeClr val="tx1"/>
                </a:solidFill>
                <a:effectLst/>
                <a:latin typeface="+mn-lt"/>
                <a:ea typeface="+mn-ea"/>
                <a:cs typeface="+mn-cs"/>
              </a:rPr>
              <a:t>used the VHA’s Corporate Data Warehouse Vital Signs table to</a:t>
            </a:r>
          </a:p>
          <a:p>
            <a:r>
              <a:rPr lang="en-US" sz="1200" kern="1200" dirty="0">
                <a:solidFill>
                  <a:schemeClr val="tx1"/>
                </a:solidFill>
                <a:effectLst/>
                <a:latin typeface="+mn-lt"/>
                <a:ea typeface="+mn-ea"/>
                <a:cs typeface="+mn-cs"/>
              </a:rPr>
              <a:t>obtain information on patient height and weight.</a:t>
            </a:r>
          </a:p>
          <a:p>
            <a:r>
              <a:rPr lang="en-US" dirty="0"/>
              <a:t>“</a:t>
            </a:r>
          </a:p>
        </p:txBody>
      </p:sp>
      <p:sp>
        <p:nvSpPr>
          <p:cNvPr id="4" name="Slide Number Placeholder 3"/>
          <p:cNvSpPr>
            <a:spLocks noGrp="1"/>
          </p:cNvSpPr>
          <p:nvPr>
            <p:ph type="sldNum" sz="quarter" idx="5"/>
          </p:nvPr>
        </p:nvSpPr>
        <p:spPr/>
        <p:txBody>
          <a:bodyPr/>
          <a:lstStyle/>
          <a:p>
            <a:fld id="{A4804CBB-8409-AE43-A4A4-6DC2BD181517}" type="slidenum">
              <a:rPr lang="en-US" smtClean="0"/>
              <a:t>9</a:t>
            </a:fld>
            <a:endParaRPr lang="en-US"/>
          </a:p>
        </p:txBody>
      </p:sp>
    </p:spTree>
    <p:extLst>
      <p:ext uri="{BB962C8B-B14F-4D97-AF65-F5344CB8AC3E}">
        <p14:creationId xmlns:p14="http://schemas.microsoft.com/office/powerpoint/2010/main" val="300629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04CBB-8409-AE43-A4A4-6DC2BD181517}" type="slidenum">
              <a:rPr lang="en-US" smtClean="0"/>
              <a:t>10</a:t>
            </a:fld>
            <a:endParaRPr lang="en-US"/>
          </a:p>
        </p:txBody>
      </p:sp>
    </p:spTree>
    <p:extLst>
      <p:ext uri="{BB962C8B-B14F-4D97-AF65-F5344CB8AC3E}">
        <p14:creationId xmlns:p14="http://schemas.microsoft.com/office/powerpoint/2010/main" val="23185634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A045-E0EF-BA4F-96F9-17E31D4241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4AD4B6D-C8C2-5749-80A5-6642E5334B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970BAE-0B38-B544-BBF3-341BE2B3D5DA}"/>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5" name="Footer Placeholder 4">
            <a:extLst>
              <a:ext uri="{FF2B5EF4-FFF2-40B4-BE49-F238E27FC236}">
                <a16:creationId xmlns:a16="http://schemas.microsoft.com/office/drawing/2014/main" id="{1DC97F1A-0E6B-DD44-9A77-832637BA8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FC65EC-0899-4148-9FA5-B282CFE1135D}"/>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1133529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7C458-578B-3A42-B03C-4EE105E56C9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6FFB5DC-DBAB-FF47-A648-3BE133160D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5DB4A8-2CEE-A04B-8C11-FF7B8D433250}"/>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5" name="Footer Placeholder 4">
            <a:extLst>
              <a:ext uri="{FF2B5EF4-FFF2-40B4-BE49-F238E27FC236}">
                <a16:creationId xmlns:a16="http://schemas.microsoft.com/office/drawing/2014/main" id="{3B16247C-7A09-1F4B-A900-76E7D0D43F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AAE672-025F-574E-AFD6-5EF77B7D4130}"/>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1515379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635C8B-9236-CE43-A094-8C3FDCB41D2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474FE-2E18-5044-A1F1-9A947DE4F62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657F07-7DEC-D140-BE34-747DB6F6C84F}"/>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5" name="Footer Placeholder 4">
            <a:extLst>
              <a:ext uri="{FF2B5EF4-FFF2-40B4-BE49-F238E27FC236}">
                <a16:creationId xmlns:a16="http://schemas.microsoft.com/office/drawing/2014/main" id="{3E75DC1F-516C-0E43-904C-BC4C05EC58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30A4F-7B1F-DC47-AC66-774C6A955DDE}"/>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4273937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04D56-4D8F-C84E-8FDE-68CEA6085A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D68B2-8C12-414B-8D55-1E68C9AEFC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F41BD-88EF-844E-AE68-E6D46DA7F233}"/>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5" name="Footer Placeholder 4">
            <a:extLst>
              <a:ext uri="{FF2B5EF4-FFF2-40B4-BE49-F238E27FC236}">
                <a16:creationId xmlns:a16="http://schemas.microsoft.com/office/drawing/2014/main" id="{188A9890-5FBA-994E-B50B-40F51C4108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CDE9FC-3B10-1C44-A71D-54528CFAB514}"/>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1948267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DCD37-BEB1-B942-885B-4F4121AF4A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5F26AA9-E37E-7741-B046-BF8DE00620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877968-291B-8D46-BD6B-42FC8E456D12}"/>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5" name="Footer Placeholder 4">
            <a:extLst>
              <a:ext uri="{FF2B5EF4-FFF2-40B4-BE49-F238E27FC236}">
                <a16:creationId xmlns:a16="http://schemas.microsoft.com/office/drawing/2014/main" id="{0DE6F00D-F672-994A-8561-AE4B404537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B7846C-4DE1-074F-9AB3-CDE1804091FC}"/>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3392151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D8C9E-C8D1-EA41-B148-1A09FFFC98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FB5A2D-8E51-DC45-B3A0-41D41848C80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316C5C1-3186-354A-AC64-F291562A0C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304E17-6FCE-9B41-8390-6FB9879E4D21}"/>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6" name="Footer Placeholder 5">
            <a:extLst>
              <a:ext uri="{FF2B5EF4-FFF2-40B4-BE49-F238E27FC236}">
                <a16:creationId xmlns:a16="http://schemas.microsoft.com/office/drawing/2014/main" id="{293080DE-10C5-B748-82B8-6B33750A11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1A84E1-8F88-064D-9C77-9079F8AEC6C2}"/>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8021140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AD084-1C60-7F49-9EB6-ECF3184F5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5876C6-6499-DA4F-AB09-0A1D7B96F4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ECA1BB-8E6D-4247-B512-71ABB49F6C7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7D4F4E-8206-C941-92C6-2519536508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B203FE-D9AE-ED48-9E3C-F43D21F269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C1FAD9-9BC4-7A4D-BF7A-D6C8DC62F6DC}"/>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8" name="Footer Placeholder 7">
            <a:extLst>
              <a:ext uri="{FF2B5EF4-FFF2-40B4-BE49-F238E27FC236}">
                <a16:creationId xmlns:a16="http://schemas.microsoft.com/office/drawing/2014/main" id="{6A244F73-49BD-644F-BD12-190B19A991B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CB78773-1132-1D4F-AD4A-479EDB318199}"/>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319437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523E3-2CA4-2F4C-B661-646BBD6B96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A9B008-96BD-4E4A-AF4F-17BCBE37C4F7}"/>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4" name="Footer Placeholder 3">
            <a:extLst>
              <a:ext uri="{FF2B5EF4-FFF2-40B4-BE49-F238E27FC236}">
                <a16:creationId xmlns:a16="http://schemas.microsoft.com/office/drawing/2014/main" id="{5A2B0D4D-0EE8-6546-AB24-62A57033CCF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A0460F-7C85-FB4C-A79B-519728FA5608}"/>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1089361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EAF1FE-8A73-4E4F-96E8-C2EDD4B77341}"/>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3" name="Footer Placeholder 2">
            <a:extLst>
              <a:ext uri="{FF2B5EF4-FFF2-40B4-BE49-F238E27FC236}">
                <a16:creationId xmlns:a16="http://schemas.microsoft.com/office/drawing/2014/main" id="{2F8ED9C5-C586-EF44-9E56-4DF77E52CF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71C0195-986D-774C-898F-FC07EA5A3A5B}"/>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1542742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D2EFC-659B-9246-BE45-481D4FE59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954D9EA-F2C6-8745-A431-CDD072DF96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CDA43B-7259-6A4F-A13B-C62D1432A7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1B20F1-361C-8E4C-996C-953566EF3253}"/>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6" name="Footer Placeholder 5">
            <a:extLst>
              <a:ext uri="{FF2B5EF4-FFF2-40B4-BE49-F238E27FC236}">
                <a16:creationId xmlns:a16="http://schemas.microsoft.com/office/drawing/2014/main" id="{E80F0E8F-F305-C44D-B341-4837B38460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A2CD0-794D-E840-9E77-F579CC178818}"/>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47079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3ADD2-2BDF-DB45-9B6C-3B2264C098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233D2A-524A-3845-B378-8FE90F4666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CC9A0B3-ED8D-A242-BD82-6AB05E11B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4B36A1-8717-2744-A296-9F4AD8586F48}"/>
              </a:ext>
            </a:extLst>
          </p:cNvPr>
          <p:cNvSpPr>
            <a:spLocks noGrp="1"/>
          </p:cNvSpPr>
          <p:nvPr>
            <p:ph type="dt" sz="half" idx="10"/>
          </p:nvPr>
        </p:nvSpPr>
        <p:spPr/>
        <p:txBody>
          <a:bodyPr/>
          <a:lstStyle/>
          <a:p>
            <a:fld id="{66A06221-82A2-7E4E-BBD1-A38E58E09996}" type="datetimeFigureOut">
              <a:rPr lang="en-US" smtClean="0"/>
              <a:t>8/27/22</a:t>
            </a:fld>
            <a:endParaRPr lang="en-US"/>
          </a:p>
        </p:txBody>
      </p:sp>
      <p:sp>
        <p:nvSpPr>
          <p:cNvPr id="6" name="Footer Placeholder 5">
            <a:extLst>
              <a:ext uri="{FF2B5EF4-FFF2-40B4-BE49-F238E27FC236}">
                <a16:creationId xmlns:a16="http://schemas.microsoft.com/office/drawing/2014/main" id="{12B712E3-3604-3C48-9436-DF8B26051B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8302556-AD66-6641-88E7-A40CEA466D83}"/>
              </a:ext>
            </a:extLst>
          </p:cNvPr>
          <p:cNvSpPr>
            <a:spLocks noGrp="1"/>
          </p:cNvSpPr>
          <p:nvPr>
            <p:ph type="sldNum" sz="quarter" idx="12"/>
          </p:nvPr>
        </p:nvSpPr>
        <p:spPr/>
        <p:txBody>
          <a:bodyPr/>
          <a:lstStyle/>
          <a:p>
            <a:fld id="{F5F57721-9CC2-EE4D-893A-1B53DD8C3200}" type="slidenum">
              <a:rPr lang="en-US" smtClean="0"/>
              <a:t>‹#›</a:t>
            </a:fld>
            <a:endParaRPr lang="en-US"/>
          </a:p>
        </p:txBody>
      </p:sp>
    </p:spTree>
    <p:extLst>
      <p:ext uri="{BB962C8B-B14F-4D97-AF65-F5344CB8AC3E}">
        <p14:creationId xmlns:p14="http://schemas.microsoft.com/office/powerpoint/2010/main" val="4249006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D67B67-C77F-A046-9932-79E101E64E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6FD50B9-4ED4-8C4D-B52B-DED07E64CA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FDBF07-B760-4C4A-886A-777A0D3B4C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06221-82A2-7E4E-BBD1-A38E58E09996}" type="datetimeFigureOut">
              <a:rPr lang="en-US" smtClean="0"/>
              <a:t>8/27/22</a:t>
            </a:fld>
            <a:endParaRPr lang="en-US"/>
          </a:p>
        </p:txBody>
      </p:sp>
      <p:sp>
        <p:nvSpPr>
          <p:cNvPr id="5" name="Footer Placeholder 4">
            <a:extLst>
              <a:ext uri="{FF2B5EF4-FFF2-40B4-BE49-F238E27FC236}">
                <a16:creationId xmlns:a16="http://schemas.microsoft.com/office/drawing/2014/main" id="{3C77C7FF-2307-5C4A-8601-14AA01F9345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1471B9-D062-E44B-B159-A5A10AF10D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57721-9CC2-EE4D-893A-1B53DD8C3200}" type="slidenum">
              <a:rPr lang="en-US" smtClean="0"/>
              <a:t>‹#›</a:t>
            </a:fld>
            <a:endParaRPr lang="en-US"/>
          </a:p>
        </p:txBody>
      </p:sp>
    </p:spTree>
    <p:extLst>
      <p:ext uri="{BB962C8B-B14F-4D97-AF65-F5344CB8AC3E}">
        <p14:creationId xmlns:p14="http://schemas.microsoft.com/office/powerpoint/2010/main" val="1219971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nejm.org/doi/pdf/10.1056/NEJMoa2203094"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tiff"/><Relationship Id="rId5" Type="http://schemas.openxmlformats.org/officeDocument/2006/relationships/image" Target="../media/image3.tiff"/><Relationship Id="rId4" Type="http://schemas.openxmlformats.org/officeDocument/2006/relationships/image" Target="../media/image2.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4D1C-722E-314C-BA65-943D16374B7C}"/>
              </a:ext>
            </a:extLst>
          </p:cNvPr>
          <p:cNvSpPr>
            <a:spLocks noGrp="1"/>
          </p:cNvSpPr>
          <p:nvPr>
            <p:ph type="ctrTitle"/>
          </p:nvPr>
        </p:nvSpPr>
        <p:spPr/>
        <p:txBody>
          <a:bodyPr>
            <a:normAutofit fontScale="90000"/>
          </a:bodyPr>
          <a:lstStyle/>
          <a:p>
            <a:r>
              <a:rPr lang="en-US" dirty="0"/>
              <a:t>Do loop diuretics cause hypercapnic respiratory failure?</a:t>
            </a:r>
          </a:p>
        </p:txBody>
      </p:sp>
      <p:sp>
        <p:nvSpPr>
          <p:cNvPr id="3" name="Subtitle 2">
            <a:extLst>
              <a:ext uri="{FF2B5EF4-FFF2-40B4-BE49-F238E27FC236}">
                <a16:creationId xmlns:a16="http://schemas.microsoft.com/office/drawing/2014/main" id="{038F5FB3-DF9C-234E-9270-7C4431D0D206}"/>
              </a:ext>
            </a:extLst>
          </p:cNvPr>
          <p:cNvSpPr>
            <a:spLocks noGrp="1"/>
          </p:cNvSpPr>
          <p:nvPr>
            <p:ph type="subTitle" idx="1"/>
          </p:nvPr>
        </p:nvSpPr>
        <p:spPr/>
        <p:txBody>
          <a:bodyPr/>
          <a:lstStyle/>
          <a:p>
            <a:r>
              <a:rPr lang="en-US" dirty="0"/>
              <a:t>Brian Locke, MD</a:t>
            </a:r>
          </a:p>
          <a:p>
            <a:r>
              <a:rPr lang="en-US" dirty="0"/>
              <a:t>Intermediate Epidemiology </a:t>
            </a:r>
          </a:p>
          <a:p>
            <a:r>
              <a:rPr lang="en-US" dirty="0"/>
              <a:t>12-7-2021</a:t>
            </a:r>
          </a:p>
        </p:txBody>
      </p:sp>
    </p:spTree>
    <p:extLst>
      <p:ext uri="{BB962C8B-B14F-4D97-AF65-F5344CB8AC3E}">
        <p14:creationId xmlns:p14="http://schemas.microsoft.com/office/powerpoint/2010/main" val="320837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5AD7D-1E39-DC4A-A234-FBDCDCA43A63}"/>
              </a:ext>
            </a:extLst>
          </p:cNvPr>
          <p:cNvSpPr>
            <a:spLocks noGrp="1"/>
          </p:cNvSpPr>
          <p:nvPr>
            <p:ph type="title"/>
          </p:nvPr>
        </p:nvSpPr>
        <p:spPr/>
        <p:txBody>
          <a:bodyPr/>
          <a:lstStyle/>
          <a:p>
            <a:r>
              <a:rPr lang="en-US" dirty="0"/>
              <a:t>Study Design</a:t>
            </a:r>
          </a:p>
        </p:txBody>
      </p:sp>
      <p:graphicFrame>
        <p:nvGraphicFramePr>
          <p:cNvPr id="7" name="Table 7">
            <a:extLst>
              <a:ext uri="{FF2B5EF4-FFF2-40B4-BE49-F238E27FC236}">
                <a16:creationId xmlns:a16="http://schemas.microsoft.com/office/drawing/2014/main" id="{6E291348-2EAD-CE44-A18F-AEF78FA41D85}"/>
              </a:ext>
            </a:extLst>
          </p:cNvPr>
          <p:cNvGraphicFramePr>
            <a:graphicFrameLocks noGrp="1"/>
          </p:cNvGraphicFramePr>
          <p:nvPr>
            <p:ph idx="1"/>
            <p:extLst>
              <p:ext uri="{D42A27DB-BD31-4B8C-83A1-F6EECF244321}">
                <p14:modId xmlns:p14="http://schemas.microsoft.com/office/powerpoint/2010/main" val="2887553738"/>
              </p:ext>
            </p:extLst>
          </p:nvPr>
        </p:nvGraphicFramePr>
        <p:xfrm>
          <a:off x="5054601" y="1038225"/>
          <a:ext cx="6489699" cy="2286000"/>
        </p:xfrm>
        <a:graphic>
          <a:graphicData uri="http://schemas.openxmlformats.org/drawingml/2006/table">
            <a:tbl>
              <a:tblPr firstRow="1" bandRow="1">
                <a:tableStyleId>{5940675A-B579-460E-94D1-54222C63F5DA}</a:tableStyleId>
              </a:tblPr>
              <a:tblGrid>
                <a:gridCol w="2163233">
                  <a:extLst>
                    <a:ext uri="{9D8B030D-6E8A-4147-A177-3AD203B41FA5}">
                      <a16:colId xmlns:a16="http://schemas.microsoft.com/office/drawing/2014/main" val="501886844"/>
                    </a:ext>
                  </a:extLst>
                </a:gridCol>
                <a:gridCol w="2163233">
                  <a:extLst>
                    <a:ext uri="{9D8B030D-6E8A-4147-A177-3AD203B41FA5}">
                      <a16:colId xmlns:a16="http://schemas.microsoft.com/office/drawing/2014/main" val="2682338080"/>
                    </a:ext>
                  </a:extLst>
                </a:gridCol>
                <a:gridCol w="2163233">
                  <a:extLst>
                    <a:ext uri="{9D8B030D-6E8A-4147-A177-3AD203B41FA5}">
                      <a16:colId xmlns:a16="http://schemas.microsoft.com/office/drawing/2014/main" val="2561824588"/>
                    </a:ext>
                  </a:extLst>
                </a:gridCol>
              </a:tblGrid>
              <a:tr h="322263">
                <a:tc>
                  <a:txBody>
                    <a:bodyPr/>
                    <a:lstStyle/>
                    <a:p>
                      <a:endParaRPr lang="en-US"/>
                    </a:p>
                  </a:txBody>
                  <a:tcPr/>
                </a:tc>
                <a:tc>
                  <a:txBody>
                    <a:bodyPr/>
                    <a:lstStyle/>
                    <a:p>
                      <a:r>
                        <a:rPr lang="en-US" dirty="0"/>
                        <a:t>Cohort Study</a:t>
                      </a:r>
                    </a:p>
                  </a:txBody>
                  <a:tcPr/>
                </a:tc>
                <a:tc>
                  <a:txBody>
                    <a:bodyPr/>
                    <a:lstStyle/>
                    <a:p>
                      <a:r>
                        <a:rPr lang="en-US" dirty="0"/>
                        <a:t>Case-control study</a:t>
                      </a:r>
                    </a:p>
                  </a:txBody>
                  <a:tcPr/>
                </a:tc>
                <a:extLst>
                  <a:ext uri="{0D108BD9-81ED-4DB2-BD59-A6C34878D82A}">
                    <a16:rowId xmlns:a16="http://schemas.microsoft.com/office/drawing/2014/main" val="2985258047"/>
                  </a:ext>
                </a:extLst>
              </a:tr>
              <a:tr h="322263">
                <a:tc>
                  <a:txBody>
                    <a:bodyPr/>
                    <a:lstStyle/>
                    <a:p>
                      <a:r>
                        <a:rPr lang="en-US" dirty="0"/>
                        <a:t>Evaluate multiple outcomes?</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372565096"/>
                  </a:ext>
                </a:extLst>
              </a:tr>
              <a:tr h="322263">
                <a:tc>
                  <a:txBody>
                    <a:bodyPr/>
                    <a:lstStyle/>
                    <a:p>
                      <a:r>
                        <a:rPr lang="en-US" dirty="0"/>
                        <a:t>Evaluate multiple exposures?</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29516928"/>
                  </a:ext>
                </a:extLst>
              </a:tr>
              <a:tr h="322263">
                <a:tc>
                  <a:txBody>
                    <a:bodyPr/>
                    <a:lstStyle/>
                    <a:p>
                      <a:r>
                        <a:rPr lang="en-US" dirty="0"/>
                        <a:t>Efficiency</a:t>
                      </a:r>
                    </a:p>
                  </a:txBody>
                  <a:tcPr/>
                </a:tc>
                <a:tc>
                  <a:txBody>
                    <a:bodyPr/>
                    <a:lstStyle/>
                    <a:p>
                      <a:r>
                        <a:rPr lang="en-US" dirty="0"/>
                        <a:t>Mitigated by EHR data-source</a:t>
                      </a:r>
                    </a:p>
                  </a:txBody>
                  <a:tcPr/>
                </a:tc>
                <a:tc>
                  <a:txBody>
                    <a:bodyPr/>
                    <a:lstStyle/>
                    <a:p>
                      <a:r>
                        <a:rPr lang="en-US" dirty="0"/>
                        <a:t>+</a:t>
                      </a:r>
                    </a:p>
                  </a:txBody>
                  <a:tcPr/>
                </a:tc>
                <a:extLst>
                  <a:ext uri="{0D108BD9-81ED-4DB2-BD59-A6C34878D82A}">
                    <a16:rowId xmlns:a16="http://schemas.microsoft.com/office/drawing/2014/main" val="2810900778"/>
                  </a:ext>
                </a:extLst>
              </a:tr>
            </a:tbl>
          </a:graphicData>
        </a:graphic>
      </p:graphicFrame>
      <p:sp>
        <p:nvSpPr>
          <p:cNvPr id="8" name="Content Placeholder 2">
            <a:extLst>
              <a:ext uri="{FF2B5EF4-FFF2-40B4-BE49-F238E27FC236}">
                <a16:creationId xmlns:a16="http://schemas.microsoft.com/office/drawing/2014/main" id="{FA3677EE-5B0A-6142-B3F6-F9CD29229C7F}"/>
              </a:ext>
            </a:extLst>
          </p:cNvPr>
          <p:cNvSpPr txBox="1">
            <a:spLocks/>
          </p:cNvSpPr>
          <p:nvPr/>
        </p:nvSpPr>
        <p:spPr>
          <a:xfrm>
            <a:off x="838200" y="3771900"/>
            <a:ext cx="9951546" cy="2921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Other outcomes of importance: </a:t>
            </a:r>
          </a:p>
          <a:p>
            <a:r>
              <a:rPr lang="en-US" dirty="0"/>
              <a:t>Time to readmission with any type of respiratory failure</a:t>
            </a:r>
          </a:p>
          <a:p>
            <a:pPr lvl="1"/>
            <a:r>
              <a:rPr lang="en-US" dirty="0"/>
              <a:t>If ’harm’ is outweighed by other benefits, not so important.</a:t>
            </a:r>
          </a:p>
          <a:p>
            <a:r>
              <a:rPr lang="en-US" dirty="0"/>
              <a:t>Time to readmission for any cause</a:t>
            </a:r>
          </a:p>
          <a:p>
            <a:r>
              <a:rPr lang="en-US" dirty="0"/>
              <a:t>Secondary: 30-day outcome assessments to allow comparability with prior literature and quality metrics.</a:t>
            </a:r>
          </a:p>
        </p:txBody>
      </p:sp>
      <p:sp>
        <p:nvSpPr>
          <p:cNvPr id="9" name="Content Placeholder 2">
            <a:extLst>
              <a:ext uri="{FF2B5EF4-FFF2-40B4-BE49-F238E27FC236}">
                <a16:creationId xmlns:a16="http://schemas.microsoft.com/office/drawing/2014/main" id="{6D8C9C47-1A2E-BF4A-878F-BD4461C9C98E}"/>
              </a:ext>
            </a:extLst>
          </p:cNvPr>
          <p:cNvSpPr txBox="1">
            <a:spLocks/>
          </p:cNvSpPr>
          <p:nvPr/>
        </p:nvSpPr>
        <p:spPr>
          <a:xfrm>
            <a:off x="838200" y="1501775"/>
            <a:ext cx="3821332" cy="284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Proposal: cohort study with exposure group defined by increase (or new) loop diuretic Rx on discharge</a:t>
            </a:r>
          </a:p>
        </p:txBody>
      </p:sp>
    </p:spTree>
    <p:extLst>
      <p:ext uri="{BB962C8B-B14F-4D97-AF65-F5344CB8AC3E}">
        <p14:creationId xmlns:p14="http://schemas.microsoft.com/office/powerpoint/2010/main" val="3002464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BDAF0-18B7-D544-A592-8A16A6C128DA}"/>
              </a:ext>
            </a:extLst>
          </p:cNvPr>
          <p:cNvSpPr>
            <a:spLocks noGrp="1"/>
          </p:cNvSpPr>
          <p:nvPr>
            <p:ph type="title"/>
          </p:nvPr>
        </p:nvSpPr>
        <p:spPr/>
        <p:txBody>
          <a:bodyPr/>
          <a:lstStyle/>
          <a:p>
            <a:r>
              <a:rPr lang="en-US" dirty="0"/>
              <a:t>Data Analysis</a:t>
            </a:r>
          </a:p>
        </p:txBody>
      </p:sp>
      <p:sp>
        <p:nvSpPr>
          <p:cNvPr id="3" name="Content Placeholder 2">
            <a:extLst>
              <a:ext uri="{FF2B5EF4-FFF2-40B4-BE49-F238E27FC236}">
                <a16:creationId xmlns:a16="http://schemas.microsoft.com/office/drawing/2014/main" id="{64241148-3CE9-DE4A-BA60-C2A54C3BFE55}"/>
              </a:ext>
            </a:extLst>
          </p:cNvPr>
          <p:cNvSpPr>
            <a:spLocks noGrp="1"/>
          </p:cNvSpPr>
          <p:nvPr>
            <p:ph idx="1"/>
          </p:nvPr>
        </p:nvSpPr>
        <p:spPr/>
        <p:txBody>
          <a:bodyPr/>
          <a:lstStyle/>
          <a:p>
            <a:r>
              <a:rPr lang="en-US" dirty="0"/>
              <a:t>Outcome measure: Hazard Rate Ratio of Readmission or Death</a:t>
            </a:r>
          </a:p>
          <a:p>
            <a:pPr lvl="1"/>
            <a:r>
              <a:rPr lang="en-US" dirty="0"/>
              <a:t>‘Survival’ defined as neither readmitted nor dead.</a:t>
            </a:r>
          </a:p>
          <a:p>
            <a:r>
              <a:rPr lang="en-US" dirty="0"/>
              <a:t>Rationale: </a:t>
            </a:r>
          </a:p>
          <a:p>
            <a:pPr lvl="1"/>
            <a:r>
              <a:rPr lang="en-US" dirty="0"/>
              <a:t>exact timing of effect is not known (has never been previously demonstrated), thus choosing a given time-point runs the risk of failing to find a real effect due to inappropriate time of outcome assessment. </a:t>
            </a:r>
          </a:p>
          <a:p>
            <a:pPr lvl="1"/>
            <a:r>
              <a:rPr lang="en-US" dirty="0"/>
              <a:t>Risk of readmission may vary over time (high initially? lower as time passes?)</a:t>
            </a:r>
          </a:p>
        </p:txBody>
      </p:sp>
    </p:spTree>
    <p:extLst>
      <p:ext uri="{BB962C8B-B14F-4D97-AF65-F5344CB8AC3E}">
        <p14:creationId xmlns:p14="http://schemas.microsoft.com/office/powerpoint/2010/main" val="1390892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C175F-38B4-DC49-92FB-BA69D2564BB2}"/>
              </a:ext>
            </a:extLst>
          </p:cNvPr>
          <p:cNvSpPr>
            <a:spLocks noGrp="1"/>
          </p:cNvSpPr>
          <p:nvPr>
            <p:ph type="title"/>
          </p:nvPr>
        </p:nvSpPr>
        <p:spPr/>
        <p:txBody>
          <a:bodyPr/>
          <a:lstStyle/>
          <a:p>
            <a:r>
              <a:rPr lang="en-US" dirty="0"/>
              <a:t>Confounding</a:t>
            </a:r>
          </a:p>
        </p:txBody>
      </p:sp>
      <p:sp>
        <p:nvSpPr>
          <p:cNvPr id="3" name="Content Placeholder 2">
            <a:extLst>
              <a:ext uri="{FF2B5EF4-FFF2-40B4-BE49-F238E27FC236}">
                <a16:creationId xmlns:a16="http://schemas.microsoft.com/office/drawing/2014/main" id="{F8D3D7B2-57FD-824B-8F06-8D635F41A6B8}"/>
              </a:ext>
            </a:extLst>
          </p:cNvPr>
          <p:cNvSpPr>
            <a:spLocks noGrp="1"/>
          </p:cNvSpPr>
          <p:nvPr>
            <p:ph idx="1"/>
          </p:nvPr>
        </p:nvSpPr>
        <p:spPr/>
        <p:txBody>
          <a:bodyPr/>
          <a:lstStyle/>
          <a:p>
            <a:r>
              <a:rPr lang="en-US" dirty="0"/>
              <a:t>Many confounders and possible effect modifiers</a:t>
            </a:r>
          </a:p>
          <a:p>
            <a:pPr lvl="1"/>
            <a:r>
              <a:rPr lang="en-US" dirty="0"/>
              <a:t>Add BNP to the below list</a:t>
            </a:r>
          </a:p>
          <a:p>
            <a:r>
              <a:rPr lang="en-US" dirty="0"/>
              <a:t>Proposal: Multivariable analysis using log-binomial regression (for RR)</a:t>
            </a:r>
          </a:p>
          <a:p>
            <a:pPr lvl="1"/>
            <a:r>
              <a:rPr lang="en-US" dirty="0"/>
              <a:t>Propensity score / Inverse probability of treatment weighting ? Likely to have many outcome events per covariate. Thus, no data reduction techniques</a:t>
            </a:r>
          </a:p>
          <a:p>
            <a:pPr lvl="1"/>
            <a:endParaRPr lang="en-US" dirty="0"/>
          </a:p>
        </p:txBody>
      </p:sp>
      <p:pic>
        <p:nvPicPr>
          <p:cNvPr id="4" name="Picture 3" descr="Diagram&#10;&#10;Description automatically generated">
            <a:extLst>
              <a:ext uri="{FF2B5EF4-FFF2-40B4-BE49-F238E27FC236}">
                <a16:creationId xmlns:a16="http://schemas.microsoft.com/office/drawing/2014/main" id="{A4D9B77E-4BCE-394E-A780-EC9F4BCD90A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7521" b="34829"/>
          <a:stretch/>
        </p:blipFill>
        <p:spPr bwMode="auto">
          <a:xfrm>
            <a:off x="0" y="3796507"/>
            <a:ext cx="5943600" cy="2832100"/>
          </a:xfrm>
          <a:prstGeom prst="rect">
            <a:avLst/>
          </a:prstGeom>
          <a:ln>
            <a:noFill/>
          </a:ln>
          <a:extLst>
            <a:ext uri="{53640926-AAD7-44D8-BBD7-CCE9431645EC}">
              <a14:shadowObscured xmlns:a14="http://schemas.microsoft.com/office/drawing/2010/main"/>
            </a:ext>
          </a:extLst>
        </p:spPr>
      </p:pic>
      <p:graphicFrame>
        <p:nvGraphicFramePr>
          <p:cNvPr id="5" name="Table 4">
            <a:extLst>
              <a:ext uri="{FF2B5EF4-FFF2-40B4-BE49-F238E27FC236}">
                <a16:creationId xmlns:a16="http://schemas.microsoft.com/office/drawing/2014/main" id="{D73E22A8-E311-BC4E-9EDD-BC133605BF51}"/>
              </a:ext>
            </a:extLst>
          </p:cNvPr>
          <p:cNvGraphicFramePr>
            <a:graphicFrameLocks noGrp="1"/>
          </p:cNvGraphicFramePr>
          <p:nvPr>
            <p:extLst>
              <p:ext uri="{D42A27DB-BD31-4B8C-83A1-F6EECF244321}">
                <p14:modId xmlns:p14="http://schemas.microsoft.com/office/powerpoint/2010/main" val="3335616191"/>
              </p:ext>
            </p:extLst>
          </p:nvPr>
        </p:nvGraphicFramePr>
        <p:xfrm>
          <a:off x="6096000" y="4120515"/>
          <a:ext cx="5937250" cy="2194560"/>
        </p:xfrm>
        <a:graphic>
          <a:graphicData uri="http://schemas.openxmlformats.org/drawingml/2006/table">
            <a:tbl>
              <a:tblPr firstRow="1" firstCol="1" bandRow="1">
                <a:tableStyleId>{9D7B26C5-4107-4FEC-AEDC-1716B250A1EF}</a:tableStyleId>
              </a:tblPr>
              <a:tblGrid>
                <a:gridCol w="1311275">
                  <a:extLst>
                    <a:ext uri="{9D8B030D-6E8A-4147-A177-3AD203B41FA5}">
                      <a16:colId xmlns:a16="http://schemas.microsoft.com/office/drawing/2014/main" val="2561512904"/>
                    </a:ext>
                  </a:extLst>
                </a:gridCol>
                <a:gridCol w="1063625">
                  <a:extLst>
                    <a:ext uri="{9D8B030D-6E8A-4147-A177-3AD203B41FA5}">
                      <a16:colId xmlns:a16="http://schemas.microsoft.com/office/drawing/2014/main" val="3477466746"/>
                    </a:ext>
                  </a:extLst>
                </a:gridCol>
                <a:gridCol w="1187450">
                  <a:extLst>
                    <a:ext uri="{9D8B030D-6E8A-4147-A177-3AD203B41FA5}">
                      <a16:colId xmlns:a16="http://schemas.microsoft.com/office/drawing/2014/main" val="1478657778"/>
                    </a:ext>
                  </a:extLst>
                </a:gridCol>
                <a:gridCol w="1187450">
                  <a:extLst>
                    <a:ext uri="{9D8B030D-6E8A-4147-A177-3AD203B41FA5}">
                      <a16:colId xmlns:a16="http://schemas.microsoft.com/office/drawing/2014/main" val="2795686146"/>
                    </a:ext>
                  </a:extLst>
                </a:gridCol>
                <a:gridCol w="1187450">
                  <a:extLst>
                    <a:ext uri="{9D8B030D-6E8A-4147-A177-3AD203B41FA5}">
                      <a16:colId xmlns:a16="http://schemas.microsoft.com/office/drawing/2014/main" val="3080765826"/>
                    </a:ext>
                  </a:extLst>
                </a:gridCol>
              </a:tblGrid>
              <a:tr h="0">
                <a:tc>
                  <a:txBody>
                    <a:bodyPr/>
                    <a:lstStyle/>
                    <a:p>
                      <a:pPr marL="0" marR="0">
                        <a:spcBef>
                          <a:spcPts val="0"/>
                        </a:spcBef>
                        <a:spcAft>
                          <a:spcPts val="0"/>
                        </a:spcAft>
                      </a:pPr>
                      <a:r>
                        <a:rPr lang="en-US" sz="1200" dirty="0">
                          <a:effectLst/>
                        </a:rPr>
                        <a:t>Entire Cohort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Risk </a:t>
                      </a:r>
                    </a:p>
                    <a:p>
                      <a:pPr marL="0" marR="0">
                        <a:spcBef>
                          <a:spcPts val="0"/>
                        </a:spcBef>
                        <a:spcAft>
                          <a:spcPts val="0"/>
                        </a:spcAft>
                      </a:pPr>
                      <a:r>
                        <a:rPr lang="en-US" sz="1200" dirty="0">
                          <a:effectLst/>
                        </a:rPr>
                        <a:t>No Diuretic Increase</a:t>
                      </a:r>
                    </a:p>
                    <a:p>
                      <a:pPr marL="0" marR="0">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Risk</a:t>
                      </a:r>
                    </a:p>
                    <a:p>
                      <a:pPr marL="0" marR="0">
                        <a:spcBef>
                          <a:spcPts val="0"/>
                        </a:spcBef>
                        <a:spcAft>
                          <a:spcPts val="0"/>
                        </a:spcAft>
                      </a:pPr>
                      <a:r>
                        <a:rPr lang="en-US" sz="1200" dirty="0">
                          <a:effectLst/>
                        </a:rPr>
                        <a:t>Diuretic Increase</a:t>
                      </a:r>
                    </a:p>
                    <a:p>
                      <a:pPr marL="0" marR="0">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Unadjusted RR</a:t>
                      </a:r>
                    </a:p>
                    <a:p>
                      <a:pPr marL="0" marR="0">
                        <a:spcBef>
                          <a:spcPts val="0"/>
                        </a:spcBef>
                        <a:spcAft>
                          <a:spcPts val="0"/>
                        </a:spcAft>
                      </a:pPr>
                      <a:r>
                        <a:rPr lang="en-US" sz="1200">
                          <a:effectLst/>
                        </a:rPr>
                        <a:t>(95% CI)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a:effectLst/>
                        </a:rPr>
                        <a:t>Adjusted RR</a:t>
                      </a:r>
                    </a:p>
                    <a:p>
                      <a:pPr marL="0" marR="0">
                        <a:spcBef>
                          <a:spcPts val="0"/>
                        </a:spcBef>
                        <a:spcAft>
                          <a:spcPts val="0"/>
                        </a:spcAft>
                      </a:pPr>
                      <a:r>
                        <a:rPr lang="en-US" sz="1200">
                          <a:effectLst/>
                        </a:rPr>
                        <a:t>(95% CI)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93589019"/>
                  </a:ext>
                </a:extLst>
              </a:tr>
              <a:tr h="0">
                <a:tc>
                  <a:txBody>
                    <a:bodyPr/>
                    <a:lstStyle/>
                    <a:p>
                      <a:pPr marL="0" marR="0">
                        <a:spcBef>
                          <a:spcPts val="0"/>
                        </a:spcBef>
                        <a:spcAft>
                          <a:spcPts val="0"/>
                        </a:spcAft>
                      </a:pPr>
                      <a:r>
                        <a:rPr lang="en-US" sz="1200">
                          <a:effectLst/>
                        </a:rPr>
                        <a:t>30d readmission with hypercapnic respiratory failure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__ ( __ to __)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__ ( __ to __)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__ ( __ to __)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__ ( __ to __)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3625524"/>
                  </a:ext>
                </a:extLst>
              </a:tr>
              <a:tr h="0">
                <a:tc>
                  <a:txBody>
                    <a:bodyPr/>
                    <a:lstStyle/>
                    <a:p>
                      <a:pPr marL="0" marR="0">
                        <a:spcBef>
                          <a:spcPts val="0"/>
                        </a:spcBef>
                        <a:spcAft>
                          <a:spcPts val="0"/>
                        </a:spcAft>
                      </a:pPr>
                      <a:r>
                        <a:rPr lang="en-US" sz="1200">
                          <a:effectLst/>
                        </a:rPr>
                        <a:t>30d readmission with any respiratory failure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__ ( __ to 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__ ( __ to 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__ ( __ to 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__ ( __ to 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0283913"/>
                  </a:ext>
                </a:extLst>
              </a:tr>
              <a:tr h="0">
                <a:tc>
                  <a:txBody>
                    <a:bodyPr/>
                    <a:lstStyle/>
                    <a:p>
                      <a:pPr marL="0" marR="0">
                        <a:spcBef>
                          <a:spcPts val="0"/>
                        </a:spcBef>
                        <a:spcAft>
                          <a:spcPts val="0"/>
                        </a:spcAft>
                      </a:pPr>
                      <a:r>
                        <a:rPr lang="en-US" sz="1200">
                          <a:effectLst/>
                        </a:rPr>
                        <a:t>30d readmission of any cause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__ ( __ to __)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__ ( __ to 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800" dirty="0">
                          <a:effectLst/>
                        </a:rPr>
                        <a:t> </a:t>
                      </a:r>
                      <a:r>
                        <a:rPr lang="en-US" sz="1200" dirty="0">
                          <a:effectLst/>
                        </a:rPr>
                        <a:t>__ ( __ to 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200" dirty="0">
                          <a:effectLst/>
                        </a:rPr>
                        <a:t> __ ( __ to __)</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99061030"/>
                  </a:ext>
                </a:extLst>
              </a:tr>
            </a:tbl>
          </a:graphicData>
        </a:graphic>
      </p:graphicFrame>
    </p:spTree>
    <p:extLst>
      <p:ext uri="{BB962C8B-B14F-4D97-AF65-F5344CB8AC3E}">
        <p14:creationId xmlns:p14="http://schemas.microsoft.com/office/powerpoint/2010/main" val="418562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78887-EC29-9544-B62C-92381962DF3A}"/>
              </a:ext>
            </a:extLst>
          </p:cNvPr>
          <p:cNvSpPr>
            <a:spLocks noGrp="1"/>
          </p:cNvSpPr>
          <p:nvPr>
            <p:ph type="title"/>
          </p:nvPr>
        </p:nvSpPr>
        <p:spPr/>
        <p:txBody>
          <a:bodyPr/>
          <a:lstStyle/>
          <a:p>
            <a:r>
              <a:rPr lang="en-US" dirty="0"/>
              <a:t>Power / Sample size feasibility</a:t>
            </a:r>
          </a:p>
        </p:txBody>
      </p:sp>
      <p:sp>
        <p:nvSpPr>
          <p:cNvPr id="3" name="Content Placeholder 2">
            <a:extLst>
              <a:ext uri="{FF2B5EF4-FFF2-40B4-BE49-F238E27FC236}">
                <a16:creationId xmlns:a16="http://schemas.microsoft.com/office/drawing/2014/main" id="{1C33078C-3CA2-294F-B5C1-2DB49B863091}"/>
              </a:ext>
            </a:extLst>
          </p:cNvPr>
          <p:cNvSpPr>
            <a:spLocks noGrp="1"/>
          </p:cNvSpPr>
          <p:nvPr>
            <p:ph idx="1"/>
          </p:nvPr>
        </p:nvSpPr>
        <p:spPr>
          <a:xfrm>
            <a:off x="838200" y="1825625"/>
            <a:ext cx="8915400" cy="4351338"/>
          </a:xfrm>
        </p:spPr>
        <p:txBody>
          <a:bodyPr>
            <a:normAutofit fontScale="92500" lnSpcReduction="20000"/>
          </a:bodyPr>
          <a:lstStyle/>
          <a:p>
            <a:r>
              <a:rPr lang="en-US" dirty="0"/>
              <a:t>Desired alpha: 0.05, Desired power: 0.80</a:t>
            </a:r>
          </a:p>
          <a:p>
            <a:r>
              <a:rPr lang="en-US" dirty="0"/>
              <a:t>Expected 30d readmission rate in non-diuretic increase arm? 16%</a:t>
            </a:r>
            <a:r>
              <a:rPr lang="en-US" baseline="30000" dirty="0"/>
              <a:t>1</a:t>
            </a:r>
          </a:p>
          <a:p>
            <a:r>
              <a:rPr lang="en-US" dirty="0"/>
              <a:t>Anticipated exposure rate (increase in diuretics)? 15%</a:t>
            </a:r>
            <a:r>
              <a:rPr lang="en-US" baseline="30000" dirty="0"/>
              <a:t>3-4</a:t>
            </a:r>
          </a:p>
          <a:p>
            <a:r>
              <a:rPr lang="en-US" dirty="0"/>
              <a:t>Lowest clinically meaningful relative risk reduction? 20% </a:t>
            </a:r>
          </a:p>
          <a:p>
            <a:endParaRPr lang="en-US" dirty="0"/>
          </a:p>
          <a:p>
            <a:r>
              <a:rPr lang="en-US" dirty="0"/>
              <a:t>Stata: </a:t>
            </a:r>
            <a:r>
              <a:rPr lang="en-US" dirty="0" err="1"/>
              <a:t>sampsi</a:t>
            </a:r>
            <a:r>
              <a:rPr lang="en-US" dirty="0"/>
              <a:t> 0.16 0.128, power(0.8) ratio(5.667)</a:t>
            </a:r>
          </a:p>
          <a:p>
            <a:pPr lvl="1"/>
            <a:r>
              <a:rPr lang="en-US" dirty="0"/>
              <a:t>Loop diuretic increase at index hospitalization discharge: </a:t>
            </a:r>
            <a:r>
              <a:rPr lang="en-US" b="1" dirty="0"/>
              <a:t>n=1117</a:t>
            </a:r>
          </a:p>
          <a:p>
            <a:pPr lvl="1"/>
            <a:r>
              <a:rPr lang="en-US" dirty="0"/>
              <a:t>No loop diuretic increase at index hospitalization discharge: </a:t>
            </a:r>
            <a:r>
              <a:rPr lang="en-US" b="1" dirty="0"/>
              <a:t>n=6331</a:t>
            </a:r>
          </a:p>
          <a:p>
            <a:r>
              <a:rPr lang="en-US" dirty="0"/>
              <a:t>Doable with a nationwide dataset</a:t>
            </a:r>
          </a:p>
          <a:p>
            <a:pPr lvl="1"/>
            <a:r>
              <a:rPr lang="en-US" dirty="0"/>
              <a:t>Number of patients meeting various definitions of hypercapnic respiratory failure from </a:t>
            </a:r>
            <a:r>
              <a:rPr lang="en-US" dirty="0" err="1"/>
              <a:t>TriNetX</a:t>
            </a:r>
            <a:r>
              <a:rPr lang="en-US" dirty="0"/>
              <a:t> over 3 years</a:t>
            </a:r>
          </a:p>
        </p:txBody>
      </p:sp>
      <p:pic>
        <p:nvPicPr>
          <p:cNvPr id="4" name="Picture 3" descr="Diagram, venn diagram&#10;&#10;Description automatically generated">
            <a:extLst>
              <a:ext uri="{FF2B5EF4-FFF2-40B4-BE49-F238E27FC236}">
                <a16:creationId xmlns:a16="http://schemas.microsoft.com/office/drawing/2014/main" id="{870B8374-A2A7-5743-BA47-F74C87D19A2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191500" y="2501106"/>
            <a:ext cx="4000500" cy="3000375"/>
          </a:xfrm>
          <a:prstGeom prst="rect">
            <a:avLst/>
          </a:prstGeom>
        </p:spPr>
      </p:pic>
    </p:spTree>
    <p:extLst>
      <p:ext uri="{BB962C8B-B14F-4D97-AF65-F5344CB8AC3E}">
        <p14:creationId xmlns:p14="http://schemas.microsoft.com/office/powerpoint/2010/main" val="41144814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76E4-4146-4448-9EB9-7A3AFE7DC137}"/>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8C9DC132-8BDC-494D-9CB4-9BF48AF854B2}"/>
              </a:ext>
            </a:extLst>
          </p:cNvPr>
          <p:cNvSpPr>
            <a:spLocks noGrp="1"/>
          </p:cNvSpPr>
          <p:nvPr>
            <p:ph idx="1"/>
          </p:nvPr>
        </p:nvSpPr>
        <p:spPr/>
        <p:txBody>
          <a:bodyPr/>
          <a:lstStyle/>
          <a:p>
            <a:r>
              <a:rPr lang="en-US" dirty="0"/>
              <a:t>Missing values? Hospitalizations (outcome) expected to be completely ascertainable, but the presence/absence of covariates might not</a:t>
            </a:r>
          </a:p>
          <a:p>
            <a:r>
              <a:rPr lang="en-US" dirty="0"/>
              <a:t>Residual confounding? Predisposition to fluid overload likely to influence both likelihood of loop diuretic prescription and risk of readmission. Hard to quantify directly (CHF diagnosis as surrogate)</a:t>
            </a:r>
          </a:p>
          <a:p>
            <a:pPr lvl="1"/>
            <a:r>
              <a:rPr lang="en-US" dirty="0"/>
              <a:t>Sensitivity analysis? E-value?</a:t>
            </a:r>
          </a:p>
          <a:p>
            <a:r>
              <a:rPr lang="en-US" dirty="0"/>
              <a:t>Applicability to other patients with hypercapnia who have not been hospitalized? Would need separate study focusing on outpatient prescriptions. </a:t>
            </a:r>
          </a:p>
        </p:txBody>
      </p:sp>
    </p:spTree>
    <p:extLst>
      <p:ext uri="{BB962C8B-B14F-4D97-AF65-F5344CB8AC3E}">
        <p14:creationId xmlns:p14="http://schemas.microsoft.com/office/powerpoint/2010/main" val="5390665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3D6A9-DEB7-5049-B275-A380E53B6407}"/>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C1390ED4-F50C-6043-ADDF-0ECA0B4C1B5E}"/>
              </a:ext>
            </a:extLst>
          </p:cNvPr>
          <p:cNvSpPr>
            <a:spLocks noGrp="1"/>
          </p:cNvSpPr>
          <p:nvPr>
            <p:ph idx="1"/>
          </p:nvPr>
        </p:nvSpPr>
        <p:spPr/>
        <p:txBody>
          <a:bodyPr>
            <a:normAutofit fontScale="85000" lnSpcReduction="20000"/>
          </a:bodyPr>
          <a:lstStyle/>
          <a:p>
            <a:r>
              <a:rPr lang="en-US" dirty="0"/>
              <a:t>To investigate this relationship, we propose </a:t>
            </a:r>
            <a:r>
              <a:rPr lang="en-US" b="1" dirty="0"/>
              <a:t>a retrospective cohort study </a:t>
            </a:r>
            <a:r>
              <a:rPr lang="en-US" dirty="0"/>
              <a:t>of patients in </a:t>
            </a:r>
            <a:r>
              <a:rPr lang="en-US" b="1" dirty="0"/>
              <a:t>the Veterans Healthcare Administration (VA) </a:t>
            </a:r>
            <a:r>
              <a:rPr lang="en-US" dirty="0"/>
              <a:t>admitted for hypercapnic respiratory failure. We will determine the 30-day readmission rate with hypercapnic respiratory failure among individuals who receive a discharge prescription for a new or increased dose of a loop diuretic with those who do not. </a:t>
            </a:r>
          </a:p>
          <a:p>
            <a:r>
              <a:rPr lang="en-US" dirty="0"/>
              <a:t>Hypothesis: We </a:t>
            </a:r>
            <a:r>
              <a:rPr lang="en-US" b="1" dirty="0"/>
              <a:t>hypothesize that new or increased loop diuretic dose on discharge from an admission with hypercapnic respiratory failure will lead to an increased risk of </a:t>
            </a:r>
            <a:r>
              <a:rPr lang="en-US" dirty="0"/>
              <a:t>readmission with the same condition within 30 days.</a:t>
            </a:r>
          </a:p>
          <a:p>
            <a:r>
              <a:rPr lang="en-US" dirty="0"/>
              <a:t>Aim: We will </a:t>
            </a:r>
            <a:r>
              <a:rPr lang="en-US" b="1" dirty="0"/>
              <a:t>compare readmission rate </a:t>
            </a:r>
            <a:r>
              <a:rPr lang="en-US" dirty="0"/>
              <a:t>within 30 days for hypercapnic respiratory failure </a:t>
            </a:r>
            <a:r>
              <a:rPr lang="en-US" b="1" dirty="0"/>
              <a:t>among patients whose index admission discharge prescription for a loop diuretic is increased with patients whom the discharge prescription is unchanged or decreased</a:t>
            </a:r>
            <a:r>
              <a:rPr lang="en-US" dirty="0"/>
              <a:t>. As a sub-aim, we will also evaluate whether the rate of rehospitalization with any type of respiratory failure or the rate of rehospitalization for any cause differs between the two groups.</a:t>
            </a:r>
          </a:p>
          <a:p>
            <a:endParaRPr lang="en-US" dirty="0"/>
          </a:p>
        </p:txBody>
      </p:sp>
    </p:spTree>
    <p:extLst>
      <p:ext uri="{BB962C8B-B14F-4D97-AF65-F5344CB8AC3E}">
        <p14:creationId xmlns:p14="http://schemas.microsoft.com/office/powerpoint/2010/main" val="2234279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14811-F1ED-A240-8847-5C6C4CC4792C}"/>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4CA20DC-A6AA-1941-B0A2-339A0EE12A05}"/>
              </a:ext>
            </a:extLst>
          </p:cNvPr>
          <p:cNvSpPr>
            <a:spLocks noGrp="1"/>
          </p:cNvSpPr>
          <p:nvPr>
            <p:ph idx="1"/>
          </p:nvPr>
        </p:nvSpPr>
        <p:spPr/>
        <p:txBody>
          <a:bodyPr>
            <a:normAutofit fontScale="77500" lnSpcReduction="20000"/>
          </a:bodyPr>
          <a:lstStyle/>
          <a:p>
            <a:pPr lvl="0"/>
            <a:r>
              <a:rPr lang="en-US" dirty="0" err="1"/>
              <a:t>Meservey</a:t>
            </a:r>
            <a:r>
              <a:rPr lang="en-US" dirty="0"/>
              <a:t>, A. J., Burton, M. C., Priest, J., </a:t>
            </a:r>
            <a:r>
              <a:rPr lang="en-US" dirty="0" err="1"/>
              <a:t>Teneback</a:t>
            </a:r>
            <a:r>
              <a:rPr lang="en-US" dirty="0"/>
              <a:t>, C. C., &amp; Dixon, A. E. (2020). Risk of readmission and mortality following hospitalization with hypercapnic respiratory failure. </a:t>
            </a:r>
            <a:r>
              <a:rPr lang="en-US" i="1" dirty="0"/>
              <a:t>Lung</a:t>
            </a:r>
            <a:r>
              <a:rPr lang="en-US" dirty="0"/>
              <a:t>, </a:t>
            </a:r>
            <a:r>
              <a:rPr lang="en-US" i="1" dirty="0"/>
              <a:t>198</a:t>
            </a:r>
            <a:r>
              <a:rPr lang="en-US" dirty="0"/>
              <a:t>(1), 121-134.</a:t>
            </a:r>
          </a:p>
          <a:p>
            <a:pPr lvl="0"/>
            <a:r>
              <a:rPr lang="en-US" dirty="0"/>
              <a:t>Locke B. W., Sundar K. M., Brown J. M., </a:t>
            </a:r>
            <a:r>
              <a:rPr lang="en-US" dirty="0" err="1"/>
              <a:t>Gouripeddi</a:t>
            </a:r>
            <a:r>
              <a:rPr lang="en-US" dirty="0"/>
              <a:t> R. “Common Methods of Identifying Hypercapnic Respiratory Failure Produce Meaningfully Different Cohorts”. Unpublished data. Submitted to American Thoracic Society 2022 Conference.  </a:t>
            </a:r>
          </a:p>
          <a:p>
            <a:pPr lvl="0"/>
            <a:r>
              <a:rPr lang="en-US" dirty="0" err="1"/>
              <a:t>Alshibani</a:t>
            </a:r>
            <a:r>
              <a:rPr lang="en-US" dirty="0"/>
              <a:t>, M., </a:t>
            </a:r>
            <a:r>
              <a:rPr lang="en-US" dirty="0" err="1"/>
              <a:t>Alshehri</a:t>
            </a:r>
            <a:r>
              <a:rPr lang="en-US" dirty="0"/>
              <a:t>, S., </a:t>
            </a:r>
            <a:r>
              <a:rPr lang="en-US" dirty="0" err="1"/>
              <a:t>Alyazidi</a:t>
            </a:r>
            <a:r>
              <a:rPr lang="en-US" dirty="0"/>
              <a:t>, W., </a:t>
            </a:r>
            <a:r>
              <a:rPr lang="en-US" dirty="0" err="1"/>
              <a:t>Alnomani</a:t>
            </a:r>
            <a:r>
              <a:rPr lang="en-US" dirty="0"/>
              <a:t>, A., </a:t>
            </a:r>
            <a:r>
              <a:rPr lang="en-US" dirty="0" err="1"/>
              <a:t>Almatruk</a:t>
            </a:r>
            <a:r>
              <a:rPr lang="en-US" dirty="0"/>
              <a:t>, Z., &amp; </a:t>
            </a:r>
            <a:r>
              <a:rPr lang="en-US" dirty="0" err="1"/>
              <a:t>Almeleebia</a:t>
            </a:r>
            <a:r>
              <a:rPr lang="en-US" dirty="0"/>
              <a:t>, T. (2020, July). The Impact of Discharged Loop Diuretic Dose to Home Dose on Hospital Readmissions in Patients with Acute Decompensated Heart Failure: A Retrospective Cohort Study. In </a:t>
            </a:r>
            <a:r>
              <a:rPr lang="en-US" i="1" dirty="0"/>
              <a:t>The heart surgery forum</a:t>
            </a:r>
            <a:r>
              <a:rPr lang="en-US" dirty="0"/>
              <a:t> (Vol. 23, No. 4, pp. E470-E474).</a:t>
            </a:r>
          </a:p>
          <a:p>
            <a:pPr lvl="0"/>
            <a:r>
              <a:rPr lang="en-US" dirty="0"/>
              <a:t>DeVore, A. D., Hasselblad, V., Mentz, R. J., O'Connor, C. M., Armstrong, P. W., McMurray, J. J., ... &amp; Hernandez, A. F. (2015). Loop diuretic dose adjustments after a hospitalization for heart failure: insights from ASCEND‐HF. </a:t>
            </a:r>
            <a:r>
              <a:rPr lang="en-US" i="1" dirty="0"/>
              <a:t>European journal of heart failure</a:t>
            </a:r>
            <a:r>
              <a:rPr lang="en-US" dirty="0"/>
              <a:t>, </a:t>
            </a:r>
            <a:r>
              <a:rPr lang="en-US" i="1" dirty="0"/>
              <a:t>17</a:t>
            </a:r>
            <a:r>
              <a:rPr lang="en-US" dirty="0"/>
              <a:t>(3), 340-346.</a:t>
            </a:r>
          </a:p>
          <a:p>
            <a:endParaRPr lang="en-US" dirty="0"/>
          </a:p>
        </p:txBody>
      </p:sp>
    </p:spTree>
    <p:extLst>
      <p:ext uri="{BB962C8B-B14F-4D97-AF65-F5344CB8AC3E}">
        <p14:creationId xmlns:p14="http://schemas.microsoft.com/office/powerpoint/2010/main" val="15010445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3CD2-2519-7648-AEBF-DFBEF1BC452F}"/>
              </a:ext>
            </a:extLst>
          </p:cNvPr>
          <p:cNvSpPr>
            <a:spLocks noGrp="1"/>
          </p:cNvSpPr>
          <p:nvPr>
            <p:ph type="title"/>
          </p:nvPr>
        </p:nvSpPr>
        <p:spPr/>
        <p:txBody>
          <a:bodyPr>
            <a:noAutofit/>
          </a:bodyPr>
          <a:lstStyle/>
          <a:p>
            <a:r>
              <a:rPr lang="en-US" sz="2000" dirty="0"/>
              <a:t>Subsequent evidence accumulated: </a:t>
            </a:r>
            <a:br>
              <a:rPr lang="en-US" sz="2000" dirty="0"/>
            </a:br>
            <a:r>
              <a:rPr lang="en-US" sz="2000" dirty="0" err="1"/>
              <a:t>Verbraecken</a:t>
            </a:r>
            <a:r>
              <a:rPr lang="en-US" sz="2000" dirty="0"/>
              <a:t> and McNicholas: Respiratory mechanics and ventilatory control in overlap syndrome and obesity hypoventilation. Respiratory Research 2013 14:132.</a:t>
            </a:r>
            <a:br>
              <a:rPr lang="en-US" sz="2000" dirty="0"/>
            </a:br>
            <a:r>
              <a:rPr lang="en-US" sz="2000" dirty="0"/>
              <a:t>doi:10.1186/1465-9921-14-132 </a:t>
            </a:r>
            <a:r>
              <a:rPr lang="en-US" sz="2000" b="1" dirty="0"/>
              <a:t> https://</a:t>
            </a:r>
            <a:r>
              <a:rPr lang="en-US" sz="2000" b="1" dirty="0" err="1"/>
              <a:t>link.springer.com</a:t>
            </a:r>
            <a:r>
              <a:rPr lang="en-US" sz="2000" b="1" dirty="0"/>
              <a:t>/content/pdf/10.1186/1465-9921-14-132.pdf</a:t>
            </a:r>
            <a:endParaRPr lang="en-US" sz="2000" dirty="0"/>
          </a:p>
        </p:txBody>
      </p:sp>
      <p:sp>
        <p:nvSpPr>
          <p:cNvPr id="3" name="Content Placeholder 2">
            <a:extLst>
              <a:ext uri="{FF2B5EF4-FFF2-40B4-BE49-F238E27FC236}">
                <a16:creationId xmlns:a16="http://schemas.microsoft.com/office/drawing/2014/main" id="{334FBDA9-3C1C-3E42-8615-7DEAEB46D8FF}"/>
              </a:ext>
            </a:extLst>
          </p:cNvPr>
          <p:cNvSpPr>
            <a:spLocks noGrp="1"/>
          </p:cNvSpPr>
          <p:nvPr>
            <p:ph idx="1"/>
          </p:nvPr>
        </p:nvSpPr>
        <p:spPr/>
        <p:txBody>
          <a:bodyPr>
            <a:normAutofit fontScale="70000" lnSpcReduction="20000"/>
          </a:bodyPr>
          <a:lstStyle/>
          <a:p>
            <a:pPr marL="171450" indent="-171450">
              <a:buFontTx/>
              <a:buChar char="-"/>
            </a:pPr>
            <a:r>
              <a:rPr lang="en-US" dirty="0"/>
              <a:t>Deficient bicarbonate excretion (?equivalent, overzealous chloride secretion) could explain a </a:t>
            </a:r>
            <a:r>
              <a:rPr lang="en-US" dirty="0" err="1"/>
              <a:t>tendancy</a:t>
            </a:r>
            <a:r>
              <a:rPr lang="en-US" dirty="0"/>
              <a:t> to retain HCO3 and blunt ventilatory response[100, 171, 168] </a:t>
            </a:r>
          </a:p>
          <a:p>
            <a:pPr lvl="1"/>
            <a:r>
              <a:rPr lang="en-US" dirty="0"/>
              <a:t>100 - 100. Piper AJ: Obesity hypoventilation syndrome – the big and the breathless. Sleep Med Rev 2011, 15:79–89.</a:t>
            </a:r>
          </a:p>
          <a:p>
            <a:pPr lvl="1"/>
            <a:r>
              <a:rPr lang="en-US" dirty="0"/>
              <a:t>171 - 171. Berger KI, Goldring RM, Rapoport DM: Obesity hypoventilation syndrome. Semin Respir Crit Care Med 2009, 30:253–261.</a:t>
            </a:r>
          </a:p>
          <a:p>
            <a:pPr lvl="1"/>
            <a:r>
              <a:rPr lang="en-US" dirty="0"/>
              <a:t>168 - 168. Norman RG, Goldring RM, </a:t>
            </a:r>
            <a:r>
              <a:rPr lang="en-US" dirty="0" err="1"/>
              <a:t>Clain</a:t>
            </a:r>
            <a:r>
              <a:rPr lang="en-US" dirty="0"/>
              <a:t> JM, Oppenheimer BW, Charney AN, Rapoport DM, Berger KI: Transition from acute to chronic hypercapnia in patients with periodic breathing: predictions from a computer model. J Appl </a:t>
            </a:r>
            <a:r>
              <a:rPr lang="en-US" dirty="0" err="1"/>
              <a:t>Physiol</a:t>
            </a:r>
            <a:r>
              <a:rPr lang="en-US" dirty="0"/>
              <a:t> 2006, 100:1733–1741</a:t>
            </a:r>
          </a:p>
          <a:p>
            <a:r>
              <a:rPr lang="en-US" dirty="0"/>
              <a:t>“Chronic daytime hypercapnia would emerge if both the acute ventilatory compensation for transient nocturnal hypercapnia is compromised, as well as the bicarbonate excretion, as might be seen under condition of hypoxia (</a:t>
            </a:r>
            <a:r>
              <a:rPr lang="en-US" dirty="0" err="1"/>
              <a:t>f.i</a:t>
            </a:r>
            <a:r>
              <a:rPr lang="en-US" dirty="0"/>
              <a:t>. chest infection), diuretic therapy, or heart failure [170,178]. This makes both patient categories more susceptible to acute ventilatory failure [126].</a:t>
            </a:r>
          </a:p>
          <a:p>
            <a:pPr lvl="1"/>
            <a:r>
              <a:rPr lang="en-US" dirty="0"/>
              <a:t>126. </a:t>
            </a:r>
            <a:r>
              <a:rPr lang="en-US" dirty="0" err="1"/>
              <a:t>BaHamman</a:t>
            </a:r>
            <a:r>
              <a:rPr lang="en-US" dirty="0"/>
              <a:t> A: Acute ventilatory failure complicating obesity hypoventilation: update on a ‘critical care syndrome’. </a:t>
            </a:r>
            <a:r>
              <a:rPr lang="en-US" dirty="0" err="1"/>
              <a:t>Curr</a:t>
            </a:r>
            <a:r>
              <a:rPr lang="en-US" dirty="0"/>
              <a:t> </a:t>
            </a:r>
            <a:r>
              <a:rPr lang="en-US" dirty="0" err="1"/>
              <a:t>Opin</a:t>
            </a:r>
            <a:r>
              <a:rPr lang="en-US" dirty="0"/>
              <a:t> </a:t>
            </a:r>
            <a:r>
              <a:rPr lang="en-US" dirty="0" err="1"/>
              <a:t>Pulm</a:t>
            </a:r>
            <a:r>
              <a:rPr lang="en-US" dirty="0"/>
              <a:t> Med 2010, 16:543–551.</a:t>
            </a:r>
          </a:p>
          <a:p>
            <a:pPr lvl="1"/>
            <a:r>
              <a:rPr lang="en-US" dirty="0"/>
              <a:t>170. Gifford AH, </a:t>
            </a:r>
            <a:r>
              <a:rPr lang="en-US" dirty="0" err="1"/>
              <a:t>Leitter</a:t>
            </a:r>
            <a:r>
              <a:rPr lang="en-US" dirty="0"/>
              <a:t> JC, Manning HL: Respiratory function in an obese patient with sleep-disordered breathing. Chest 2010, 138(3):704–715.</a:t>
            </a:r>
          </a:p>
          <a:p>
            <a:pPr lvl="1"/>
            <a:r>
              <a:rPr lang="en-US" dirty="0"/>
              <a:t>178. Chau EHL, Lam D, Wong J, </a:t>
            </a:r>
            <a:r>
              <a:rPr lang="en-US" dirty="0" err="1"/>
              <a:t>Mokhlesi</a:t>
            </a:r>
            <a:r>
              <a:rPr lang="en-US" dirty="0"/>
              <a:t> B, Chung F: Obesity hypoventilation syndrome. A review of epidemiology, pathophysiology, and perioperative considerations. Anesthesiology 2012, 17(1):188–205.</a:t>
            </a:r>
          </a:p>
        </p:txBody>
      </p:sp>
    </p:spTree>
    <p:extLst>
      <p:ext uri="{BB962C8B-B14F-4D97-AF65-F5344CB8AC3E}">
        <p14:creationId xmlns:p14="http://schemas.microsoft.com/office/powerpoint/2010/main" val="17633368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9D28-AACC-6CC0-CA42-2CF0AF1A796C}"/>
              </a:ext>
            </a:extLst>
          </p:cNvPr>
          <p:cNvSpPr>
            <a:spLocks noGrp="1"/>
          </p:cNvSpPr>
          <p:nvPr>
            <p:ph type="title"/>
          </p:nvPr>
        </p:nvSpPr>
        <p:spPr/>
        <p:txBody>
          <a:bodyPr>
            <a:normAutofit fontScale="90000"/>
          </a:bodyPr>
          <a:lstStyle/>
          <a:p>
            <a:r>
              <a:rPr lang="en-US" dirty="0"/>
              <a:t>Other new data: </a:t>
            </a:r>
            <a:r>
              <a:rPr lang="en-US" dirty="0">
                <a:hlinkClick r:id="rId2"/>
              </a:rPr>
              <a:t>https://www.nejm.org/doi/pdf/10.1056/NEJMoa2203094</a:t>
            </a:r>
            <a:r>
              <a:rPr lang="en-US" dirty="0"/>
              <a:t> ADVOR Trial</a:t>
            </a:r>
          </a:p>
        </p:txBody>
      </p:sp>
      <p:sp>
        <p:nvSpPr>
          <p:cNvPr id="3" name="Content Placeholder 2">
            <a:extLst>
              <a:ext uri="{FF2B5EF4-FFF2-40B4-BE49-F238E27FC236}">
                <a16:creationId xmlns:a16="http://schemas.microsoft.com/office/drawing/2014/main" id="{261C6186-5A06-064C-0A43-4E93B0FE7DF4}"/>
              </a:ext>
            </a:extLst>
          </p:cNvPr>
          <p:cNvSpPr>
            <a:spLocks noGrp="1"/>
          </p:cNvSpPr>
          <p:nvPr>
            <p:ph idx="1"/>
          </p:nvPr>
        </p:nvSpPr>
        <p:spPr/>
        <p:txBody>
          <a:bodyPr/>
          <a:lstStyle/>
          <a:p>
            <a:r>
              <a:rPr lang="en-US" dirty="0"/>
              <a:t>Lasix + acetazolamide vs Lasix alone</a:t>
            </a:r>
          </a:p>
          <a:p>
            <a:r>
              <a:rPr lang="en-US" dirty="0"/>
              <a:t>?any difference in readmission or rates of hypercapnia? </a:t>
            </a:r>
          </a:p>
        </p:txBody>
      </p:sp>
    </p:spTree>
    <p:extLst>
      <p:ext uri="{BB962C8B-B14F-4D97-AF65-F5344CB8AC3E}">
        <p14:creationId xmlns:p14="http://schemas.microsoft.com/office/powerpoint/2010/main" val="812242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29EE4-2265-184E-8B73-08B5853E9F53}"/>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441FAB85-9888-D746-8597-7EC0291B2547}"/>
              </a:ext>
            </a:extLst>
          </p:cNvPr>
          <p:cNvSpPr>
            <a:spLocks noGrp="1"/>
          </p:cNvSpPr>
          <p:nvPr>
            <p:ph idx="1"/>
          </p:nvPr>
        </p:nvSpPr>
        <p:spPr/>
        <p:txBody>
          <a:bodyPr>
            <a:normAutofit lnSpcReduction="10000"/>
          </a:bodyPr>
          <a:lstStyle/>
          <a:p>
            <a:r>
              <a:rPr lang="en-US" dirty="0"/>
              <a:t>Background</a:t>
            </a:r>
          </a:p>
          <a:p>
            <a:r>
              <a:rPr lang="en-US" dirty="0"/>
              <a:t>General hypothesis / Specific Hypothesis</a:t>
            </a:r>
          </a:p>
          <a:p>
            <a:r>
              <a:rPr lang="en-US" dirty="0"/>
              <a:t>Design considerations</a:t>
            </a:r>
          </a:p>
          <a:p>
            <a:pPr lvl="1"/>
            <a:r>
              <a:rPr lang="en-US" dirty="0"/>
              <a:t>Population</a:t>
            </a:r>
          </a:p>
          <a:p>
            <a:pPr lvl="1"/>
            <a:r>
              <a:rPr lang="en-US" dirty="0"/>
              <a:t>Exposure of interest</a:t>
            </a:r>
          </a:p>
          <a:p>
            <a:pPr lvl="1"/>
            <a:r>
              <a:rPr lang="en-US" dirty="0"/>
              <a:t>Outcomes</a:t>
            </a:r>
          </a:p>
          <a:p>
            <a:pPr lvl="1"/>
            <a:r>
              <a:rPr lang="en-US" dirty="0"/>
              <a:t>Data source (and population)</a:t>
            </a:r>
          </a:p>
          <a:p>
            <a:pPr lvl="1"/>
            <a:r>
              <a:rPr lang="en-US" dirty="0"/>
              <a:t>Study design</a:t>
            </a:r>
          </a:p>
          <a:p>
            <a:pPr lvl="1"/>
            <a:r>
              <a:rPr lang="en-US" dirty="0"/>
              <a:t>Data analysis</a:t>
            </a:r>
          </a:p>
          <a:p>
            <a:r>
              <a:rPr lang="en-US" dirty="0"/>
              <a:t>Anticipated limitations</a:t>
            </a:r>
          </a:p>
        </p:txBody>
      </p:sp>
    </p:spTree>
    <p:extLst>
      <p:ext uri="{BB962C8B-B14F-4D97-AF65-F5344CB8AC3E}">
        <p14:creationId xmlns:p14="http://schemas.microsoft.com/office/powerpoint/2010/main" val="3845079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DF] Diagnosing cardiovascular and lung pathophysiology from exercise gas  exchange. | Semantic Scholar">
            <a:extLst>
              <a:ext uri="{FF2B5EF4-FFF2-40B4-BE49-F238E27FC236}">
                <a16:creationId xmlns:a16="http://schemas.microsoft.com/office/drawing/2014/main" id="{59D58AA1-84B6-7A4A-A06E-D8A460943F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247003"/>
            <a:ext cx="7061200" cy="35728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70AE1E9-435F-9B41-ADD1-DFC9BCEFE977}"/>
              </a:ext>
            </a:extLst>
          </p:cNvPr>
          <p:cNvSpPr txBox="1"/>
          <p:nvPr/>
        </p:nvSpPr>
        <p:spPr>
          <a:xfrm>
            <a:off x="7924800" y="751344"/>
            <a:ext cx="3987800"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If the R ‘sprocket’ (lung) turns too slowly relative to the R sprocket (muscle), CO2 build up in the blood</a:t>
            </a:r>
          </a:p>
          <a:p>
            <a:pPr marL="285750" indent="-285750">
              <a:buFont typeface="Arial" panose="020B0604020202020204" pitchFamily="34" charset="0"/>
              <a:buChar char="•"/>
            </a:pPr>
            <a:r>
              <a:rPr lang="en-US" dirty="0"/>
              <a:t>This is </a:t>
            </a:r>
            <a:r>
              <a:rPr lang="en-US" b="1" dirty="0"/>
              <a:t>hypercapnic respiratory failure</a:t>
            </a:r>
          </a:p>
          <a:p>
            <a:pPr marL="742950" lvl="1" indent="-285750">
              <a:buFont typeface="Arial" panose="020B0604020202020204" pitchFamily="34" charset="0"/>
              <a:buChar char="•"/>
            </a:pPr>
            <a:r>
              <a:rPr lang="en-US" dirty="0"/>
              <a:t>Similar: ‘hypoventilation’</a:t>
            </a:r>
          </a:p>
          <a:p>
            <a:pPr marL="285750" indent="-285750">
              <a:buFont typeface="Arial" panose="020B0604020202020204" pitchFamily="34" charset="0"/>
              <a:buChar char="•"/>
            </a:pPr>
            <a:r>
              <a:rPr lang="en-US" dirty="0"/>
              <a:t>There are 2 types of causes: </a:t>
            </a:r>
          </a:p>
          <a:p>
            <a:pPr marL="742950" lvl="1" indent="-285750">
              <a:buFont typeface="Arial" panose="020B0604020202020204" pitchFamily="34" charset="0"/>
              <a:buChar char="•"/>
            </a:pPr>
            <a:r>
              <a:rPr lang="en-US" dirty="0"/>
              <a:t>The lung ventilation is severely broken (sprocket can’t turn fast)</a:t>
            </a:r>
          </a:p>
          <a:p>
            <a:pPr marL="742950" lvl="1" indent="-285750">
              <a:buFont typeface="Arial" panose="020B0604020202020204" pitchFamily="34" charset="0"/>
              <a:buChar char="•"/>
            </a:pPr>
            <a:r>
              <a:rPr lang="en-US" b="1" dirty="0"/>
              <a:t>The ‘controller’ doesn’t crank up the speed of the sprocket. </a:t>
            </a:r>
          </a:p>
        </p:txBody>
      </p:sp>
      <p:grpSp>
        <p:nvGrpSpPr>
          <p:cNvPr id="18" name="Group 17">
            <a:extLst>
              <a:ext uri="{FF2B5EF4-FFF2-40B4-BE49-F238E27FC236}">
                <a16:creationId xmlns:a16="http://schemas.microsoft.com/office/drawing/2014/main" id="{685635C1-81DF-B14D-BF19-CEA74ABB4E4B}"/>
              </a:ext>
            </a:extLst>
          </p:cNvPr>
          <p:cNvGrpSpPr/>
          <p:nvPr/>
        </p:nvGrpSpPr>
        <p:grpSpPr>
          <a:xfrm>
            <a:off x="4432730" y="3921715"/>
            <a:ext cx="7759270" cy="2743201"/>
            <a:chOff x="127000" y="4114799"/>
            <a:chExt cx="7759270" cy="2743201"/>
          </a:xfrm>
        </p:grpSpPr>
        <p:pic>
          <p:nvPicPr>
            <p:cNvPr id="13" name="Picture 12">
              <a:extLst>
                <a:ext uri="{FF2B5EF4-FFF2-40B4-BE49-F238E27FC236}">
                  <a16:creationId xmlns:a16="http://schemas.microsoft.com/office/drawing/2014/main" id="{58A12E60-489D-E540-89A3-D86A852E83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3199" y="4114799"/>
              <a:ext cx="3619501" cy="1965697"/>
            </a:xfrm>
            <a:prstGeom prst="rect">
              <a:avLst/>
            </a:prstGeom>
          </p:spPr>
        </p:pic>
        <p:pic>
          <p:nvPicPr>
            <p:cNvPr id="14" name="Picture 13">
              <a:extLst>
                <a:ext uri="{FF2B5EF4-FFF2-40B4-BE49-F238E27FC236}">
                  <a16:creationId xmlns:a16="http://schemas.microsoft.com/office/drawing/2014/main" id="{F991DF1C-BC82-3F43-A1D9-227FAE56BAC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7000" y="5880924"/>
              <a:ext cx="4596970" cy="977076"/>
            </a:xfrm>
            <a:prstGeom prst="rect">
              <a:avLst/>
            </a:prstGeom>
          </p:spPr>
        </p:pic>
        <p:pic>
          <p:nvPicPr>
            <p:cNvPr id="15" name="Picture 14">
              <a:extLst>
                <a:ext uri="{FF2B5EF4-FFF2-40B4-BE49-F238E27FC236}">
                  <a16:creationId xmlns:a16="http://schemas.microsoft.com/office/drawing/2014/main" id="{633278CD-43C9-9E43-ADCA-9D7B55E7CA8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826616" y="4501788"/>
              <a:ext cx="5059654" cy="1103642"/>
            </a:xfrm>
            <a:prstGeom prst="rect">
              <a:avLst/>
            </a:prstGeom>
          </p:spPr>
        </p:pic>
        <p:pic>
          <p:nvPicPr>
            <p:cNvPr id="16" name="Picture 15">
              <a:extLst>
                <a:ext uri="{FF2B5EF4-FFF2-40B4-BE49-F238E27FC236}">
                  <a16:creationId xmlns:a16="http://schemas.microsoft.com/office/drawing/2014/main" id="{773ACD8B-13CE-2B4D-A8B0-3AD114E3E2B6}"/>
                </a:ext>
              </a:extLst>
            </p:cNvPr>
            <p:cNvPicPr>
              <a:picLocks noChangeAspect="1"/>
            </p:cNvPicPr>
            <p:nvPr/>
          </p:nvPicPr>
          <p:blipFill>
            <a:blip r:embed="rId7"/>
            <a:stretch>
              <a:fillRect/>
            </a:stretch>
          </p:blipFill>
          <p:spPr>
            <a:xfrm>
              <a:off x="4762500" y="5880924"/>
              <a:ext cx="2720416" cy="930359"/>
            </a:xfrm>
            <a:prstGeom prst="rect">
              <a:avLst/>
            </a:prstGeom>
          </p:spPr>
        </p:pic>
        <p:sp>
          <p:nvSpPr>
            <p:cNvPr id="11" name="TextBox 10">
              <a:extLst>
                <a:ext uri="{FF2B5EF4-FFF2-40B4-BE49-F238E27FC236}">
                  <a16:creationId xmlns:a16="http://schemas.microsoft.com/office/drawing/2014/main" id="{A5A85C1A-F251-B245-8D75-9C778E5BD1F4}"/>
                </a:ext>
              </a:extLst>
            </p:cNvPr>
            <p:cNvSpPr txBox="1"/>
            <p:nvPr/>
          </p:nvSpPr>
          <p:spPr>
            <a:xfrm>
              <a:off x="4589350" y="4177319"/>
              <a:ext cx="2652215" cy="369332"/>
            </a:xfrm>
            <a:prstGeom prst="rect">
              <a:avLst/>
            </a:prstGeom>
            <a:noFill/>
          </p:spPr>
          <p:txBody>
            <a:bodyPr wrap="square" rtlCol="0">
              <a:spAutoFit/>
            </a:bodyPr>
            <a:lstStyle/>
            <a:p>
              <a:r>
                <a:rPr lang="en-US" i="1" dirty="0"/>
                <a:t>Patients with Hypercapnia</a:t>
              </a:r>
            </a:p>
          </p:txBody>
        </p:sp>
      </p:grpSp>
      <p:sp>
        <p:nvSpPr>
          <p:cNvPr id="17" name="TextBox 16">
            <a:extLst>
              <a:ext uri="{FF2B5EF4-FFF2-40B4-BE49-F238E27FC236}">
                <a16:creationId xmlns:a16="http://schemas.microsoft.com/office/drawing/2014/main" id="{A61A5946-84C0-8843-B2E7-78652EB50E9B}"/>
              </a:ext>
            </a:extLst>
          </p:cNvPr>
          <p:cNvSpPr txBox="1"/>
          <p:nvPr/>
        </p:nvSpPr>
        <p:spPr>
          <a:xfrm>
            <a:off x="280871" y="4174580"/>
            <a:ext cx="3987800" cy="2308324"/>
          </a:xfrm>
          <a:prstGeom prst="rect">
            <a:avLst/>
          </a:prstGeom>
          <a:noFill/>
        </p:spPr>
        <p:txBody>
          <a:bodyPr wrap="square" rtlCol="0">
            <a:spAutoFit/>
          </a:bodyPr>
          <a:lstStyle/>
          <a:p>
            <a:pPr marL="285750" indent="-285750">
              <a:buFont typeface="Arial" panose="020B0604020202020204" pitchFamily="34" charset="0"/>
              <a:buChar char="•"/>
            </a:pPr>
            <a:r>
              <a:rPr lang="en-US" dirty="0"/>
              <a:t>How does the brainstem know how fast to turn the sprocket?</a:t>
            </a:r>
          </a:p>
          <a:p>
            <a:pPr marL="742950" lvl="1" indent="-285750">
              <a:buFont typeface="Arial" panose="020B0604020202020204" pitchFamily="34" charset="0"/>
              <a:buChar char="•"/>
            </a:pPr>
            <a:r>
              <a:rPr lang="en-US" b="1" dirty="0"/>
              <a:t>CO2, pH</a:t>
            </a:r>
            <a:r>
              <a:rPr lang="en-US" dirty="0"/>
              <a:t>, and O2 in the blood</a:t>
            </a:r>
          </a:p>
          <a:p>
            <a:pPr marL="1200150" lvl="2" indent="-285750">
              <a:buFont typeface="Arial" panose="020B0604020202020204" pitchFamily="34" charset="0"/>
              <a:buChar char="•"/>
            </a:pPr>
            <a:r>
              <a:rPr lang="en-US" b="1" dirty="0"/>
              <a:t>Loop diuretics increase pH</a:t>
            </a:r>
          </a:p>
          <a:p>
            <a:pPr marL="742950" lvl="1" indent="-285750">
              <a:buFont typeface="Arial" panose="020B0604020202020204" pitchFamily="34" charset="0"/>
              <a:buChar char="•"/>
            </a:pPr>
            <a:r>
              <a:rPr lang="en-US" dirty="0"/>
              <a:t>The metabolic rate (L sprocket)</a:t>
            </a:r>
          </a:p>
          <a:p>
            <a:pPr marL="742950" lvl="1" indent="-285750">
              <a:buFont typeface="Arial" panose="020B0604020202020204" pitchFamily="34" charset="0"/>
              <a:buChar char="•"/>
            </a:pPr>
            <a:r>
              <a:rPr lang="en-US" dirty="0"/>
              <a:t>Sleep (decrease), Anxiety (increase)</a:t>
            </a:r>
          </a:p>
          <a:p>
            <a:endParaRPr lang="en-US" dirty="0"/>
          </a:p>
        </p:txBody>
      </p:sp>
    </p:spTree>
    <p:extLst>
      <p:ext uri="{BB962C8B-B14F-4D97-AF65-F5344CB8AC3E}">
        <p14:creationId xmlns:p14="http://schemas.microsoft.com/office/powerpoint/2010/main" val="3134078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22A6517-B413-F441-ABB9-02C638B3326B}"/>
              </a:ext>
            </a:extLst>
          </p:cNvPr>
          <p:cNvSpPr>
            <a:spLocks noGrp="1"/>
          </p:cNvSpPr>
          <p:nvPr>
            <p:ph idx="1"/>
          </p:nvPr>
        </p:nvSpPr>
        <p:spPr>
          <a:xfrm>
            <a:off x="838200" y="1253331"/>
            <a:ext cx="10515600" cy="4351338"/>
          </a:xfrm>
        </p:spPr>
        <p:txBody>
          <a:bodyPr>
            <a:normAutofit/>
          </a:bodyPr>
          <a:lstStyle/>
          <a:p>
            <a:pPr marL="0" indent="0">
              <a:buNone/>
            </a:pPr>
            <a:r>
              <a:rPr lang="en-US" b="1" dirty="0"/>
              <a:t>General hypothesis: </a:t>
            </a:r>
            <a:r>
              <a:rPr lang="en-US" dirty="0"/>
              <a:t>Loop diuretic prescription causes hypercapnic respiratory failure in patients with certain predisposing conditions.</a:t>
            </a:r>
          </a:p>
          <a:p>
            <a:endParaRPr lang="en-US" dirty="0"/>
          </a:p>
          <a:p>
            <a:pPr marL="0" indent="0">
              <a:buNone/>
            </a:pPr>
            <a:r>
              <a:rPr lang="en-US" dirty="0"/>
              <a:t>to</a:t>
            </a:r>
          </a:p>
          <a:p>
            <a:pPr marL="0" indent="0">
              <a:buNone/>
            </a:pPr>
            <a:r>
              <a:rPr lang="en-US" dirty="0"/>
              <a:t> </a:t>
            </a:r>
          </a:p>
          <a:p>
            <a:pPr marL="0" indent="0">
              <a:buNone/>
            </a:pPr>
            <a:r>
              <a:rPr lang="en-US" b="1" dirty="0"/>
              <a:t>Operational hypothesis: </a:t>
            </a:r>
            <a:r>
              <a:rPr lang="en-US" dirty="0"/>
              <a:t>New or increased loop diuretic prescription on discharge from a hospitalization for hypercapnic respiratory failure is independently associated with increased risk of readmission for hypercapnic respiratory failure within 30 days</a:t>
            </a:r>
          </a:p>
        </p:txBody>
      </p:sp>
    </p:spTree>
    <p:extLst>
      <p:ext uri="{BB962C8B-B14F-4D97-AF65-F5344CB8AC3E}">
        <p14:creationId xmlns:p14="http://schemas.microsoft.com/office/powerpoint/2010/main" val="3822832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BE48-BC68-B745-AEC5-62072D88D4A9}"/>
              </a:ext>
            </a:extLst>
          </p:cNvPr>
          <p:cNvSpPr>
            <a:spLocks noGrp="1"/>
          </p:cNvSpPr>
          <p:nvPr>
            <p:ph type="title"/>
          </p:nvPr>
        </p:nvSpPr>
        <p:spPr/>
        <p:txBody>
          <a:bodyPr/>
          <a:lstStyle/>
          <a:p>
            <a:r>
              <a:rPr lang="en-US" dirty="0"/>
              <a:t>Design Considerations</a:t>
            </a:r>
          </a:p>
        </p:txBody>
      </p:sp>
      <p:sp>
        <p:nvSpPr>
          <p:cNvPr id="3" name="Content Placeholder 2">
            <a:extLst>
              <a:ext uri="{FF2B5EF4-FFF2-40B4-BE49-F238E27FC236}">
                <a16:creationId xmlns:a16="http://schemas.microsoft.com/office/drawing/2014/main" id="{0D826908-3FE4-4146-AF90-24F4194E1E76}"/>
              </a:ext>
            </a:extLst>
          </p:cNvPr>
          <p:cNvSpPr>
            <a:spLocks noGrp="1"/>
          </p:cNvSpPr>
          <p:nvPr>
            <p:ph idx="1"/>
          </p:nvPr>
        </p:nvSpPr>
        <p:spPr>
          <a:xfrm>
            <a:off x="838200" y="1825625"/>
            <a:ext cx="8636000" cy="4351338"/>
          </a:xfrm>
        </p:spPr>
        <p:txBody>
          <a:bodyPr>
            <a:normAutofit fontScale="92500" lnSpcReduction="20000"/>
          </a:bodyPr>
          <a:lstStyle/>
          <a:p>
            <a:r>
              <a:rPr lang="en-US" dirty="0"/>
              <a:t>There is a physiologic rationale for why loop diuretics might cause hypercapnic respiratory failure, but no empirical evidence. </a:t>
            </a:r>
          </a:p>
          <a:p>
            <a:pPr lvl="1"/>
            <a:r>
              <a:rPr lang="en-US" dirty="0"/>
              <a:t>I hypothesize they do. What study design has the best chance of demonstrating a causal relationship, if one exists?</a:t>
            </a:r>
          </a:p>
          <a:p>
            <a:r>
              <a:rPr lang="en-US" dirty="0"/>
              <a:t>Challenges: </a:t>
            </a:r>
          </a:p>
          <a:p>
            <a:pPr lvl="1"/>
            <a:r>
              <a:rPr lang="en-US" dirty="0"/>
              <a:t>Hypercapnic respiratory failure is uncommon and can be acute or chronic.</a:t>
            </a:r>
          </a:p>
          <a:p>
            <a:pPr lvl="1"/>
            <a:r>
              <a:rPr lang="en-US" dirty="0"/>
              <a:t>The symptoms are variable, and the diagnosis is frequently missed.</a:t>
            </a:r>
          </a:p>
          <a:p>
            <a:pPr lvl="1"/>
            <a:r>
              <a:rPr lang="en-US" dirty="0"/>
              <a:t>Each case of hypercapnic respiratory failure may have several necessary causes.</a:t>
            </a:r>
          </a:p>
          <a:p>
            <a:pPr lvl="2"/>
            <a:r>
              <a:rPr lang="en-US" dirty="0"/>
              <a:t>Prior research exclusively focused on sufficient causes</a:t>
            </a:r>
          </a:p>
          <a:p>
            <a:pPr lvl="2"/>
            <a:r>
              <a:rPr lang="en-US" dirty="0"/>
              <a:t>Perhaps effect modification? </a:t>
            </a:r>
          </a:p>
          <a:p>
            <a:pPr lvl="1"/>
            <a:r>
              <a:rPr lang="en-US" dirty="0"/>
              <a:t>Patients who develop hypercapnic respiratory failure have many comorbidities that may act as confounders</a:t>
            </a:r>
          </a:p>
          <a:p>
            <a:pPr lvl="1"/>
            <a:endParaRPr lang="en-US" dirty="0"/>
          </a:p>
        </p:txBody>
      </p:sp>
      <p:grpSp>
        <p:nvGrpSpPr>
          <p:cNvPr id="12" name="Group 11">
            <a:extLst>
              <a:ext uri="{FF2B5EF4-FFF2-40B4-BE49-F238E27FC236}">
                <a16:creationId xmlns:a16="http://schemas.microsoft.com/office/drawing/2014/main" id="{99BC2E56-E66D-7942-A53E-CA14899677A6}"/>
              </a:ext>
            </a:extLst>
          </p:cNvPr>
          <p:cNvGrpSpPr/>
          <p:nvPr/>
        </p:nvGrpSpPr>
        <p:grpSpPr>
          <a:xfrm>
            <a:off x="9474200" y="1902147"/>
            <a:ext cx="2717800" cy="1743929"/>
            <a:chOff x="9474200" y="2930525"/>
            <a:chExt cx="2717800" cy="1743929"/>
          </a:xfrm>
        </p:grpSpPr>
        <p:sp>
          <p:nvSpPr>
            <p:cNvPr id="4" name="Pie 3">
              <a:extLst>
                <a:ext uri="{FF2B5EF4-FFF2-40B4-BE49-F238E27FC236}">
                  <a16:creationId xmlns:a16="http://schemas.microsoft.com/office/drawing/2014/main" id="{7F06910E-39EB-B543-A21C-DF26E4204A0B}"/>
                </a:ext>
              </a:extLst>
            </p:cNvPr>
            <p:cNvSpPr/>
            <p:nvPr/>
          </p:nvSpPr>
          <p:spPr>
            <a:xfrm>
              <a:off x="9906000" y="2930525"/>
              <a:ext cx="1600200" cy="1603375"/>
            </a:xfrm>
            <a:prstGeom prst="pie">
              <a:avLst>
                <a:gd name="adj1" fmla="val 8416251"/>
                <a:gd name="adj2" fmla="val 162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Pie 6">
              <a:extLst>
                <a:ext uri="{FF2B5EF4-FFF2-40B4-BE49-F238E27FC236}">
                  <a16:creationId xmlns:a16="http://schemas.microsoft.com/office/drawing/2014/main" id="{BB96EB72-DB1B-DE46-BEDF-292117FE401A}"/>
                </a:ext>
              </a:extLst>
            </p:cNvPr>
            <p:cNvSpPr/>
            <p:nvPr/>
          </p:nvSpPr>
          <p:spPr>
            <a:xfrm rot="13799262">
              <a:off x="9944924" y="3013217"/>
              <a:ext cx="1600200" cy="1603375"/>
            </a:xfrm>
            <a:prstGeom prst="pie">
              <a:avLst>
                <a:gd name="adj1" fmla="val 8416251"/>
                <a:gd name="adj2" fmla="val 162000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Pie 7">
              <a:extLst>
                <a:ext uri="{FF2B5EF4-FFF2-40B4-BE49-F238E27FC236}">
                  <a16:creationId xmlns:a16="http://schemas.microsoft.com/office/drawing/2014/main" id="{20834312-5F40-974C-B6DD-6DBFF415C713}"/>
                </a:ext>
              </a:extLst>
            </p:cNvPr>
            <p:cNvSpPr/>
            <p:nvPr/>
          </p:nvSpPr>
          <p:spPr>
            <a:xfrm rot="7772959">
              <a:off x="9982201" y="2943225"/>
              <a:ext cx="1600200" cy="1603375"/>
            </a:xfrm>
            <a:prstGeom prst="pie">
              <a:avLst>
                <a:gd name="adj1" fmla="val 8416251"/>
                <a:gd name="adj2" fmla="val 1444840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FA641D4-7075-514D-AAEE-57B4D74A0CB0}"/>
                </a:ext>
              </a:extLst>
            </p:cNvPr>
            <p:cNvSpPr txBox="1"/>
            <p:nvPr/>
          </p:nvSpPr>
          <p:spPr>
            <a:xfrm>
              <a:off x="10947400" y="2949503"/>
              <a:ext cx="1244600" cy="646331"/>
            </a:xfrm>
            <a:prstGeom prst="rect">
              <a:avLst/>
            </a:prstGeom>
            <a:noFill/>
          </p:spPr>
          <p:txBody>
            <a:bodyPr wrap="square" rtlCol="0">
              <a:spAutoFit/>
            </a:bodyPr>
            <a:lstStyle/>
            <a:p>
              <a:r>
                <a:rPr lang="en-US" dirty="0"/>
                <a:t>Loop diuretic</a:t>
              </a:r>
            </a:p>
          </p:txBody>
        </p:sp>
        <p:sp>
          <p:nvSpPr>
            <p:cNvPr id="10" name="TextBox 9">
              <a:extLst>
                <a:ext uri="{FF2B5EF4-FFF2-40B4-BE49-F238E27FC236}">
                  <a16:creationId xmlns:a16="http://schemas.microsoft.com/office/drawing/2014/main" id="{7C7E9701-BA69-B245-80D4-3933289C6F3F}"/>
                </a:ext>
              </a:extLst>
            </p:cNvPr>
            <p:cNvSpPr txBox="1"/>
            <p:nvPr/>
          </p:nvSpPr>
          <p:spPr>
            <a:xfrm>
              <a:off x="10271622" y="4028123"/>
              <a:ext cx="1651000" cy="646331"/>
            </a:xfrm>
            <a:prstGeom prst="rect">
              <a:avLst/>
            </a:prstGeom>
            <a:noFill/>
          </p:spPr>
          <p:txBody>
            <a:bodyPr wrap="square" rtlCol="0">
              <a:spAutoFit/>
            </a:bodyPr>
            <a:lstStyle/>
            <a:p>
              <a:r>
                <a:rPr lang="en-US" dirty="0"/>
                <a:t>Obstructive Lung disease</a:t>
              </a:r>
            </a:p>
          </p:txBody>
        </p:sp>
        <p:sp>
          <p:nvSpPr>
            <p:cNvPr id="11" name="TextBox 10">
              <a:extLst>
                <a:ext uri="{FF2B5EF4-FFF2-40B4-BE49-F238E27FC236}">
                  <a16:creationId xmlns:a16="http://schemas.microsoft.com/office/drawing/2014/main" id="{ECD7B1CD-AAE5-1640-B1A9-A616EBE00B9F}"/>
                </a:ext>
              </a:extLst>
            </p:cNvPr>
            <p:cNvSpPr txBox="1"/>
            <p:nvPr/>
          </p:nvSpPr>
          <p:spPr>
            <a:xfrm>
              <a:off x="9474200" y="2931830"/>
              <a:ext cx="1460500" cy="646331"/>
            </a:xfrm>
            <a:prstGeom prst="rect">
              <a:avLst/>
            </a:prstGeom>
            <a:noFill/>
          </p:spPr>
          <p:txBody>
            <a:bodyPr wrap="square" rtlCol="0">
              <a:spAutoFit/>
            </a:bodyPr>
            <a:lstStyle/>
            <a:p>
              <a:r>
                <a:rPr lang="en-US" dirty="0"/>
                <a:t>Untreated sleep apnea</a:t>
              </a:r>
            </a:p>
          </p:txBody>
        </p:sp>
      </p:grpSp>
      <p:sp>
        <p:nvSpPr>
          <p:cNvPr id="13" name="Oval 12">
            <a:extLst>
              <a:ext uri="{FF2B5EF4-FFF2-40B4-BE49-F238E27FC236}">
                <a16:creationId xmlns:a16="http://schemas.microsoft.com/office/drawing/2014/main" id="{CFC38EBD-8FF4-DE4D-9902-C74899218B27}"/>
              </a:ext>
            </a:extLst>
          </p:cNvPr>
          <p:cNvSpPr/>
          <p:nvPr/>
        </p:nvSpPr>
        <p:spPr>
          <a:xfrm>
            <a:off x="9786174" y="4413049"/>
            <a:ext cx="1917700" cy="171164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2A3277CC-C21C-C04C-9C23-39B359FC1E30}"/>
              </a:ext>
            </a:extLst>
          </p:cNvPr>
          <p:cNvSpPr txBox="1"/>
          <p:nvPr/>
        </p:nvSpPr>
        <p:spPr>
          <a:xfrm>
            <a:off x="10048463" y="4837523"/>
            <a:ext cx="1797874" cy="923330"/>
          </a:xfrm>
          <a:prstGeom prst="rect">
            <a:avLst/>
          </a:prstGeom>
          <a:noFill/>
        </p:spPr>
        <p:txBody>
          <a:bodyPr wrap="square" rtlCol="0">
            <a:spAutoFit/>
          </a:bodyPr>
          <a:lstStyle/>
          <a:p>
            <a:r>
              <a:rPr lang="en-US" dirty="0"/>
              <a:t>Obesity Hypoventilation</a:t>
            </a:r>
          </a:p>
          <a:p>
            <a:r>
              <a:rPr lang="en-US" dirty="0"/>
              <a:t>Syndrome</a:t>
            </a:r>
          </a:p>
        </p:txBody>
      </p:sp>
      <p:sp>
        <p:nvSpPr>
          <p:cNvPr id="15" name="TextBox 14">
            <a:extLst>
              <a:ext uri="{FF2B5EF4-FFF2-40B4-BE49-F238E27FC236}">
                <a16:creationId xmlns:a16="http://schemas.microsoft.com/office/drawing/2014/main" id="{BB9151EB-16B7-CB4F-97DF-0CBEAC8A1F6A}"/>
              </a:ext>
            </a:extLst>
          </p:cNvPr>
          <p:cNvSpPr txBox="1"/>
          <p:nvPr/>
        </p:nvSpPr>
        <p:spPr>
          <a:xfrm>
            <a:off x="10528300" y="3816628"/>
            <a:ext cx="406400" cy="369332"/>
          </a:xfrm>
          <a:prstGeom prst="rect">
            <a:avLst/>
          </a:prstGeom>
          <a:noFill/>
        </p:spPr>
        <p:txBody>
          <a:bodyPr wrap="square" rtlCol="0">
            <a:spAutoFit/>
          </a:bodyPr>
          <a:lstStyle/>
          <a:p>
            <a:r>
              <a:rPr lang="en-US" dirty="0"/>
              <a:t>vs</a:t>
            </a:r>
          </a:p>
        </p:txBody>
      </p:sp>
    </p:spTree>
    <p:extLst>
      <p:ext uri="{BB962C8B-B14F-4D97-AF65-F5344CB8AC3E}">
        <p14:creationId xmlns:p14="http://schemas.microsoft.com/office/powerpoint/2010/main" val="204804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306DA-964A-FB49-9484-E00C2A092615}"/>
              </a:ext>
            </a:extLst>
          </p:cNvPr>
          <p:cNvSpPr>
            <a:spLocks noGrp="1"/>
          </p:cNvSpPr>
          <p:nvPr>
            <p:ph type="title"/>
          </p:nvPr>
        </p:nvSpPr>
        <p:spPr/>
        <p:txBody>
          <a:bodyPr/>
          <a:lstStyle/>
          <a:p>
            <a:r>
              <a:rPr lang="en-US" dirty="0"/>
              <a:t>Population</a:t>
            </a:r>
          </a:p>
        </p:txBody>
      </p:sp>
      <p:sp>
        <p:nvSpPr>
          <p:cNvPr id="3" name="Content Placeholder 2">
            <a:extLst>
              <a:ext uri="{FF2B5EF4-FFF2-40B4-BE49-F238E27FC236}">
                <a16:creationId xmlns:a16="http://schemas.microsoft.com/office/drawing/2014/main" id="{050D2EA3-DD7D-AB46-A6BB-C0B105C9E6D1}"/>
              </a:ext>
            </a:extLst>
          </p:cNvPr>
          <p:cNvSpPr>
            <a:spLocks noGrp="1"/>
          </p:cNvSpPr>
          <p:nvPr>
            <p:ph idx="1"/>
          </p:nvPr>
        </p:nvSpPr>
        <p:spPr>
          <a:xfrm>
            <a:off x="838200" y="1825625"/>
            <a:ext cx="7277100" cy="4351338"/>
          </a:xfrm>
        </p:spPr>
        <p:txBody>
          <a:bodyPr>
            <a:normAutofit/>
          </a:bodyPr>
          <a:lstStyle/>
          <a:p>
            <a:r>
              <a:rPr lang="en-US" dirty="0"/>
              <a:t>If this effect (loop diuretic → hypercapnia) exists, who would it be most apparent in?</a:t>
            </a:r>
          </a:p>
          <a:p>
            <a:pPr lvl="1"/>
            <a:r>
              <a:rPr lang="en-US" dirty="0"/>
              <a:t>High risk of developing hypercapnic respiratory failure</a:t>
            </a:r>
          </a:p>
          <a:p>
            <a:pPr lvl="1"/>
            <a:r>
              <a:rPr lang="en-US" dirty="0"/>
              <a:t>Patients with reliable data completeness</a:t>
            </a:r>
          </a:p>
          <a:p>
            <a:pPr lvl="1"/>
            <a:r>
              <a:rPr lang="en-US" dirty="0"/>
              <a:t>Ideally, a relatively homogenous population</a:t>
            </a:r>
          </a:p>
          <a:p>
            <a:pPr lvl="1"/>
            <a:endParaRPr lang="en-US" dirty="0"/>
          </a:p>
          <a:p>
            <a:r>
              <a:rPr lang="en-US" dirty="0"/>
              <a:t>Proposal: Adult patients with an admission for hypercapnic respiratory failure</a:t>
            </a:r>
          </a:p>
        </p:txBody>
      </p:sp>
      <p:pic>
        <p:nvPicPr>
          <p:cNvPr id="2050" name="Picture 2" descr="Pin by Sarah Clarke on Free Printable Posters | Book quotes, Favorite  words, Reading">
            <a:extLst>
              <a:ext uri="{FF2B5EF4-FFF2-40B4-BE49-F238E27FC236}">
                <a16:creationId xmlns:a16="http://schemas.microsoft.com/office/drawing/2014/main" id="{02DD6E35-065D-5949-B50E-70BF0C3CBCD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18500" y="1825625"/>
            <a:ext cx="3746500"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916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4F5D2-BCBA-A846-83CA-B90FD4A8AEA1}"/>
              </a:ext>
            </a:extLst>
          </p:cNvPr>
          <p:cNvSpPr>
            <a:spLocks noGrp="1"/>
          </p:cNvSpPr>
          <p:nvPr>
            <p:ph type="title"/>
          </p:nvPr>
        </p:nvSpPr>
        <p:spPr/>
        <p:txBody>
          <a:bodyPr/>
          <a:lstStyle/>
          <a:p>
            <a:r>
              <a:rPr lang="en-US" dirty="0"/>
              <a:t>Exposure: receipt of loop diuretics</a:t>
            </a:r>
          </a:p>
        </p:txBody>
      </p:sp>
      <p:sp>
        <p:nvSpPr>
          <p:cNvPr id="3" name="Content Placeholder 2">
            <a:extLst>
              <a:ext uri="{FF2B5EF4-FFF2-40B4-BE49-F238E27FC236}">
                <a16:creationId xmlns:a16="http://schemas.microsoft.com/office/drawing/2014/main" id="{77B589F2-8679-934F-A980-63318555618D}"/>
              </a:ext>
            </a:extLst>
          </p:cNvPr>
          <p:cNvSpPr>
            <a:spLocks noGrp="1"/>
          </p:cNvSpPr>
          <p:nvPr>
            <p:ph idx="1"/>
          </p:nvPr>
        </p:nvSpPr>
        <p:spPr/>
        <p:txBody>
          <a:bodyPr>
            <a:normAutofit fontScale="92500"/>
          </a:bodyPr>
          <a:lstStyle/>
          <a:p>
            <a:r>
              <a:rPr lang="en-US" dirty="0"/>
              <a:t>Furosemide (40mg) = Torsemide (20mg) = Bumetanide (2mg)</a:t>
            </a:r>
          </a:p>
          <a:p>
            <a:pPr lvl="1"/>
            <a:r>
              <a:rPr lang="en-US" dirty="0"/>
              <a:t>Physiologic rationale suggests higher dose = higher risk of hypercapnia</a:t>
            </a:r>
          </a:p>
          <a:p>
            <a:r>
              <a:rPr lang="en-US" dirty="0"/>
              <a:t>Rx: temporary (usually in the hospital) or chronic (outpatient) </a:t>
            </a:r>
          </a:p>
          <a:p>
            <a:r>
              <a:rPr lang="en-US" dirty="0"/>
              <a:t>Indication for prescription? Given for hypervolemia (swelling)</a:t>
            </a:r>
          </a:p>
          <a:p>
            <a:pPr lvl="1"/>
            <a:r>
              <a:rPr lang="en-US" dirty="0"/>
              <a:t>People with worse tendency for swelling probably have higher risk for readmission</a:t>
            </a:r>
          </a:p>
          <a:p>
            <a:pPr lvl="1"/>
            <a:r>
              <a:rPr lang="en-US" dirty="0"/>
              <a:t>We’d like to compare people who differ only in their diuretic prescription</a:t>
            </a:r>
          </a:p>
          <a:p>
            <a:r>
              <a:rPr lang="en-US" dirty="0"/>
              <a:t>For the unexposed group: when </a:t>
            </a:r>
            <a:r>
              <a:rPr lang="en-US" i="1" dirty="0"/>
              <a:t>might</a:t>
            </a:r>
            <a:r>
              <a:rPr lang="en-US" dirty="0"/>
              <a:t> they have been exposed? (</a:t>
            </a:r>
            <a:r>
              <a:rPr lang="en-US" dirty="0" err="1"/>
              <a:t>rx’d</a:t>
            </a:r>
            <a:r>
              <a:rPr lang="en-US" dirty="0"/>
              <a:t>)</a:t>
            </a:r>
          </a:p>
          <a:p>
            <a:endParaRPr lang="en-US" dirty="0"/>
          </a:p>
          <a:p>
            <a:r>
              <a:rPr lang="en-US" dirty="0"/>
              <a:t>Proposal: New or increased loop diuretic on discharge from the index hospitalization with hypercapnia</a:t>
            </a:r>
          </a:p>
        </p:txBody>
      </p:sp>
    </p:spTree>
    <p:extLst>
      <p:ext uri="{BB962C8B-B14F-4D97-AF65-F5344CB8AC3E}">
        <p14:creationId xmlns:p14="http://schemas.microsoft.com/office/powerpoint/2010/main" val="2614316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4F5D2-BCBA-A846-83CA-B90FD4A8AEA1}"/>
              </a:ext>
            </a:extLst>
          </p:cNvPr>
          <p:cNvSpPr>
            <a:spLocks noGrp="1"/>
          </p:cNvSpPr>
          <p:nvPr>
            <p:ph type="title"/>
          </p:nvPr>
        </p:nvSpPr>
        <p:spPr/>
        <p:txBody>
          <a:bodyPr/>
          <a:lstStyle/>
          <a:p>
            <a:r>
              <a:rPr lang="en-US" dirty="0"/>
              <a:t>Primary Outcome</a:t>
            </a:r>
          </a:p>
        </p:txBody>
      </p:sp>
      <p:sp>
        <p:nvSpPr>
          <p:cNvPr id="3" name="Content Placeholder 2">
            <a:extLst>
              <a:ext uri="{FF2B5EF4-FFF2-40B4-BE49-F238E27FC236}">
                <a16:creationId xmlns:a16="http://schemas.microsoft.com/office/drawing/2014/main" id="{77B589F2-8679-934F-A980-63318555618D}"/>
              </a:ext>
            </a:extLst>
          </p:cNvPr>
          <p:cNvSpPr>
            <a:spLocks noGrp="1"/>
          </p:cNvSpPr>
          <p:nvPr>
            <p:ph idx="1"/>
          </p:nvPr>
        </p:nvSpPr>
        <p:spPr>
          <a:xfrm>
            <a:off x="838200" y="1660525"/>
            <a:ext cx="7721600" cy="4303713"/>
          </a:xfrm>
        </p:spPr>
        <p:txBody>
          <a:bodyPr/>
          <a:lstStyle/>
          <a:p>
            <a:r>
              <a:rPr lang="en-US" dirty="0"/>
              <a:t>Hypercapnic respiratory failure is often not correctly diagnosed.</a:t>
            </a:r>
          </a:p>
          <a:p>
            <a:pPr lvl="1"/>
            <a:r>
              <a:rPr lang="en-US" dirty="0"/>
              <a:t>ICD codes are not reliable</a:t>
            </a:r>
            <a:r>
              <a:rPr lang="en-US" baseline="30000" dirty="0"/>
              <a:t>2</a:t>
            </a:r>
            <a:r>
              <a:rPr lang="en-US" dirty="0"/>
              <a:t> </a:t>
            </a:r>
          </a:p>
          <a:p>
            <a:pPr lvl="1"/>
            <a:r>
              <a:rPr lang="en-US" dirty="0"/>
              <a:t>Diagnostic testing only in certain situations (hospital admission or sleep apnea evaluation)</a:t>
            </a:r>
          </a:p>
          <a:p>
            <a:r>
              <a:rPr lang="en-US" dirty="0"/>
              <a:t>How long would the loop diuretic effect take? </a:t>
            </a:r>
          </a:p>
          <a:p>
            <a:r>
              <a:rPr lang="en-US" dirty="0"/>
              <a:t>Readmission rates are high</a:t>
            </a:r>
            <a:r>
              <a:rPr lang="en-US" baseline="30000" dirty="0"/>
              <a:t>1</a:t>
            </a:r>
          </a:p>
        </p:txBody>
      </p:sp>
      <p:pic>
        <p:nvPicPr>
          <p:cNvPr id="4" name="Picture 3" descr="Diagram, venn diagram&#10;&#10;Description automatically generated">
            <a:extLst>
              <a:ext uri="{FF2B5EF4-FFF2-40B4-BE49-F238E27FC236}">
                <a16:creationId xmlns:a16="http://schemas.microsoft.com/office/drawing/2014/main" id="{79B6153E-7E3E-E94F-B62E-42364382551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28933" y="-73025"/>
            <a:ext cx="5063067" cy="3797300"/>
          </a:xfrm>
          <a:prstGeom prst="rect">
            <a:avLst/>
          </a:prstGeom>
        </p:spPr>
      </p:pic>
      <p:grpSp>
        <p:nvGrpSpPr>
          <p:cNvPr id="10" name="Group 9">
            <a:extLst>
              <a:ext uri="{FF2B5EF4-FFF2-40B4-BE49-F238E27FC236}">
                <a16:creationId xmlns:a16="http://schemas.microsoft.com/office/drawing/2014/main" id="{E59ADA11-0BA9-BF48-A3B9-9C9732E92D2F}"/>
              </a:ext>
            </a:extLst>
          </p:cNvPr>
          <p:cNvGrpSpPr/>
          <p:nvPr/>
        </p:nvGrpSpPr>
        <p:grpSpPr>
          <a:xfrm>
            <a:off x="300914" y="4759325"/>
            <a:ext cx="7661986" cy="1958975"/>
            <a:chOff x="4530014" y="4787900"/>
            <a:chExt cx="7661986" cy="1958975"/>
          </a:xfrm>
        </p:grpSpPr>
        <p:pic>
          <p:nvPicPr>
            <p:cNvPr id="5" name="Picture 4">
              <a:extLst>
                <a:ext uri="{FF2B5EF4-FFF2-40B4-BE49-F238E27FC236}">
                  <a16:creationId xmlns:a16="http://schemas.microsoft.com/office/drawing/2014/main" id="{2491EC75-465D-F748-8203-783C8188522A}"/>
                </a:ext>
              </a:extLst>
            </p:cNvPr>
            <p:cNvPicPr>
              <a:picLocks noChangeAspect="1"/>
            </p:cNvPicPr>
            <p:nvPr/>
          </p:nvPicPr>
          <p:blipFill>
            <a:blip r:embed="rId4"/>
            <a:stretch>
              <a:fillRect/>
            </a:stretch>
          </p:blipFill>
          <p:spPr>
            <a:xfrm>
              <a:off x="4530014" y="4787900"/>
              <a:ext cx="7661986" cy="1385889"/>
            </a:xfrm>
            <a:prstGeom prst="rect">
              <a:avLst/>
            </a:prstGeom>
          </p:spPr>
        </p:pic>
        <p:pic>
          <p:nvPicPr>
            <p:cNvPr id="6" name="Picture 5">
              <a:extLst>
                <a:ext uri="{FF2B5EF4-FFF2-40B4-BE49-F238E27FC236}">
                  <a16:creationId xmlns:a16="http://schemas.microsoft.com/office/drawing/2014/main" id="{C318E0E5-8EED-D64E-ABE2-BDE6C62CC2C4}"/>
                </a:ext>
              </a:extLst>
            </p:cNvPr>
            <p:cNvPicPr>
              <a:picLocks noChangeAspect="1"/>
            </p:cNvPicPr>
            <p:nvPr/>
          </p:nvPicPr>
          <p:blipFill>
            <a:blip r:embed="rId5"/>
            <a:stretch>
              <a:fillRect/>
            </a:stretch>
          </p:blipFill>
          <p:spPr>
            <a:xfrm>
              <a:off x="4599288" y="6174422"/>
              <a:ext cx="7529211" cy="572453"/>
            </a:xfrm>
            <a:prstGeom prst="rect">
              <a:avLst/>
            </a:prstGeom>
          </p:spPr>
        </p:pic>
        <p:sp>
          <p:nvSpPr>
            <p:cNvPr id="7" name="Frame 6">
              <a:extLst>
                <a:ext uri="{FF2B5EF4-FFF2-40B4-BE49-F238E27FC236}">
                  <a16:creationId xmlns:a16="http://schemas.microsoft.com/office/drawing/2014/main" id="{3ADA7E00-8B5E-8C4A-B32B-B817D2343A14}"/>
                </a:ext>
              </a:extLst>
            </p:cNvPr>
            <p:cNvSpPr/>
            <p:nvPr/>
          </p:nvSpPr>
          <p:spPr>
            <a:xfrm>
              <a:off x="9855200" y="5346700"/>
              <a:ext cx="1600200" cy="528956"/>
            </a:xfrm>
            <a:prstGeom prst="frame">
              <a:avLst>
                <a:gd name="adj1" fmla="val 6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73EE21C9-62CB-1B47-8B09-71B8313382EE}"/>
                </a:ext>
              </a:extLst>
            </p:cNvPr>
            <p:cNvSpPr/>
            <p:nvPr/>
          </p:nvSpPr>
          <p:spPr>
            <a:xfrm>
              <a:off x="9855200" y="6329044"/>
              <a:ext cx="698500" cy="357506"/>
            </a:xfrm>
            <a:prstGeom prst="frame">
              <a:avLst>
                <a:gd name="adj1" fmla="val 6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8CCD3522-36FE-F44A-8A43-742393F54AFA}"/>
                </a:ext>
              </a:extLst>
            </p:cNvPr>
            <p:cNvSpPr/>
            <p:nvPr/>
          </p:nvSpPr>
          <p:spPr>
            <a:xfrm>
              <a:off x="7134706" y="5351144"/>
              <a:ext cx="840893" cy="363856"/>
            </a:xfrm>
            <a:prstGeom prst="frame">
              <a:avLst>
                <a:gd name="adj1" fmla="val 61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3" name="Content Placeholder 2">
            <a:extLst>
              <a:ext uri="{FF2B5EF4-FFF2-40B4-BE49-F238E27FC236}">
                <a16:creationId xmlns:a16="http://schemas.microsoft.com/office/drawing/2014/main" id="{66681245-860D-4949-AFD3-D39635D488D6}"/>
              </a:ext>
            </a:extLst>
          </p:cNvPr>
          <p:cNvSpPr txBox="1">
            <a:spLocks/>
          </p:cNvSpPr>
          <p:nvPr/>
        </p:nvSpPr>
        <p:spPr>
          <a:xfrm>
            <a:off x="8184054" y="3952875"/>
            <a:ext cx="3821332" cy="2844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Proposal: Time to readmission with</a:t>
            </a:r>
          </a:p>
          <a:p>
            <a:r>
              <a:rPr lang="en-US" dirty="0"/>
              <a:t>any respiratory failure (ICD code) </a:t>
            </a:r>
          </a:p>
          <a:p>
            <a:r>
              <a:rPr lang="en-US" dirty="0"/>
              <a:t>and blood gas with CO2 over 45 mmHg. </a:t>
            </a:r>
          </a:p>
        </p:txBody>
      </p:sp>
    </p:spTree>
    <p:extLst>
      <p:ext uri="{BB962C8B-B14F-4D97-AF65-F5344CB8AC3E}">
        <p14:creationId xmlns:p14="http://schemas.microsoft.com/office/powerpoint/2010/main" val="44948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0C6D0-DA76-7A4C-95D9-A0005C6A110B}"/>
              </a:ext>
            </a:extLst>
          </p:cNvPr>
          <p:cNvSpPr>
            <a:spLocks noGrp="1"/>
          </p:cNvSpPr>
          <p:nvPr>
            <p:ph type="title"/>
          </p:nvPr>
        </p:nvSpPr>
        <p:spPr/>
        <p:txBody>
          <a:bodyPr/>
          <a:lstStyle/>
          <a:p>
            <a:r>
              <a:rPr lang="en-US" dirty="0"/>
              <a:t>Data Source (and population)</a:t>
            </a:r>
          </a:p>
        </p:txBody>
      </p:sp>
      <p:graphicFrame>
        <p:nvGraphicFramePr>
          <p:cNvPr id="4" name="Table 4">
            <a:extLst>
              <a:ext uri="{FF2B5EF4-FFF2-40B4-BE49-F238E27FC236}">
                <a16:creationId xmlns:a16="http://schemas.microsoft.com/office/drawing/2014/main" id="{47D742F7-9CDE-8545-8D8A-B53FFCFFD39A}"/>
              </a:ext>
            </a:extLst>
          </p:cNvPr>
          <p:cNvGraphicFramePr>
            <a:graphicFrameLocks noGrp="1"/>
          </p:cNvGraphicFramePr>
          <p:nvPr>
            <p:ph idx="1"/>
            <p:extLst>
              <p:ext uri="{D42A27DB-BD31-4B8C-83A1-F6EECF244321}">
                <p14:modId xmlns:p14="http://schemas.microsoft.com/office/powerpoint/2010/main" val="400704924"/>
              </p:ext>
            </p:extLst>
          </p:nvPr>
        </p:nvGraphicFramePr>
        <p:xfrm>
          <a:off x="838200" y="1825625"/>
          <a:ext cx="10515600" cy="4043680"/>
        </p:xfrm>
        <a:graphic>
          <a:graphicData uri="http://schemas.openxmlformats.org/drawingml/2006/table">
            <a:tbl>
              <a:tblPr firstRow="1" bandRow="1">
                <a:tableStyleId>{5940675A-B579-460E-94D1-54222C63F5DA}</a:tableStyleId>
              </a:tblPr>
              <a:tblGrid>
                <a:gridCol w="2103120">
                  <a:extLst>
                    <a:ext uri="{9D8B030D-6E8A-4147-A177-3AD203B41FA5}">
                      <a16:colId xmlns:a16="http://schemas.microsoft.com/office/drawing/2014/main" val="4225287906"/>
                    </a:ext>
                  </a:extLst>
                </a:gridCol>
                <a:gridCol w="2103120">
                  <a:extLst>
                    <a:ext uri="{9D8B030D-6E8A-4147-A177-3AD203B41FA5}">
                      <a16:colId xmlns:a16="http://schemas.microsoft.com/office/drawing/2014/main" val="3247082051"/>
                    </a:ext>
                  </a:extLst>
                </a:gridCol>
                <a:gridCol w="2103120">
                  <a:extLst>
                    <a:ext uri="{9D8B030D-6E8A-4147-A177-3AD203B41FA5}">
                      <a16:colId xmlns:a16="http://schemas.microsoft.com/office/drawing/2014/main" val="1598885329"/>
                    </a:ext>
                  </a:extLst>
                </a:gridCol>
                <a:gridCol w="2103120">
                  <a:extLst>
                    <a:ext uri="{9D8B030D-6E8A-4147-A177-3AD203B41FA5}">
                      <a16:colId xmlns:a16="http://schemas.microsoft.com/office/drawing/2014/main" val="98548107"/>
                    </a:ext>
                  </a:extLst>
                </a:gridCol>
                <a:gridCol w="2103120">
                  <a:extLst>
                    <a:ext uri="{9D8B030D-6E8A-4147-A177-3AD203B41FA5}">
                      <a16:colId xmlns:a16="http://schemas.microsoft.com/office/drawing/2014/main" val="4048700332"/>
                    </a:ext>
                  </a:extLst>
                </a:gridCol>
              </a:tblGrid>
              <a:tr h="370840">
                <a:tc>
                  <a:txBody>
                    <a:bodyPr/>
                    <a:lstStyle/>
                    <a:p>
                      <a:endParaRPr lang="en-US"/>
                    </a:p>
                  </a:txBody>
                  <a:tcPr/>
                </a:tc>
                <a:tc>
                  <a:txBody>
                    <a:bodyPr/>
                    <a:lstStyle/>
                    <a:p>
                      <a:r>
                        <a:rPr lang="en-US" dirty="0"/>
                        <a:t>Veterans Affairs</a:t>
                      </a:r>
                    </a:p>
                  </a:txBody>
                  <a:tcPr/>
                </a:tc>
                <a:tc>
                  <a:txBody>
                    <a:bodyPr/>
                    <a:lstStyle/>
                    <a:p>
                      <a:r>
                        <a:rPr lang="en-US" dirty="0" err="1"/>
                        <a:t>TriNetX</a:t>
                      </a:r>
                      <a:endParaRPr lang="en-US" dirty="0"/>
                    </a:p>
                  </a:txBody>
                  <a:tcPr/>
                </a:tc>
                <a:tc>
                  <a:txBody>
                    <a:bodyPr/>
                    <a:lstStyle/>
                    <a:p>
                      <a:r>
                        <a:rPr lang="en-US" dirty="0"/>
                        <a:t>Medicare Claims</a:t>
                      </a:r>
                    </a:p>
                  </a:txBody>
                  <a:tcPr/>
                </a:tc>
                <a:tc>
                  <a:txBody>
                    <a:bodyPr/>
                    <a:lstStyle/>
                    <a:p>
                      <a:r>
                        <a:rPr lang="en-US" dirty="0"/>
                        <a:t>UPDB w Linkage</a:t>
                      </a:r>
                    </a:p>
                  </a:txBody>
                  <a:tcPr/>
                </a:tc>
                <a:extLst>
                  <a:ext uri="{0D108BD9-81ED-4DB2-BD59-A6C34878D82A}">
                    <a16:rowId xmlns:a16="http://schemas.microsoft.com/office/drawing/2014/main" val="1055032943"/>
                  </a:ext>
                </a:extLst>
              </a:tr>
              <a:tr h="370840">
                <a:tc>
                  <a:txBody>
                    <a:bodyPr/>
                    <a:lstStyle/>
                    <a:p>
                      <a:r>
                        <a:rPr lang="en-US" dirty="0"/>
                        <a:t>Defined Population</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71723248"/>
                  </a:ext>
                </a:extLst>
              </a:tr>
              <a:tr h="370840">
                <a:tc>
                  <a:txBody>
                    <a:bodyPr/>
                    <a:lstStyle/>
                    <a:p>
                      <a:r>
                        <a:rPr lang="en-US" dirty="0"/>
                        <a:t>Generalizability</a:t>
                      </a:r>
                    </a:p>
                  </a:txBody>
                  <a:tcPr/>
                </a:tc>
                <a:tc>
                  <a:txBody>
                    <a:bodyPr/>
                    <a:lstStyle/>
                    <a:p>
                      <a:r>
                        <a:rPr lang="en-US" dirty="0"/>
                        <a:t>+ (demographics)</a:t>
                      </a:r>
                    </a:p>
                  </a:txBody>
                  <a:tcPr/>
                </a:tc>
                <a:tc>
                  <a:txBody>
                    <a:bodyPr/>
                    <a:lstStyle/>
                    <a:p>
                      <a:r>
                        <a:rPr lang="en-US" dirty="0"/>
                        <a:t>++</a:t>
                      </a:r>
                    </a:p>
                  </a:txBody>
                  <a:tcPr/>
                </a:tc>
                <a:tc>
                  <a:txBody>
                    <a:bodyPr/>
                    <a:lstStyle/>
                    <a:p>
                      <a:r>
                        <a:rPr lang="en-US" dirty="0"/>
                        <a:t>++</a:t>
                      </a:r>
                    </a:p>
                  </a:txBody>
                  <a:tcPr/>
                </a:tc>
                <a:tc>
                  <a:txBody>
                    <a:bodyPr/>
                    <a:lstStyle/>
                    <a:p>
                      <a:r>
                        <a:rPr lang="en-US" dirty="0"/>
                        <a:t>- (elevation, demographics)</a:t>
                      </a:r>
                    </a:p>
                  </a:txBody>
                  <a:tcPr/>
                </a:tc>
                <a:extLst>
                  <a:ext uri="{0D108BD9-81ED-4DB2-BD59-A6C34878D82A}">
                    <a16:rowId xmlns:a16="http://schemas.microsoft.com/office/drawing/2014/main" val="1048637805"/>
                  </a:ext>
                </a:extLst>
              </a:tr>
              <a:tr h="370840">
                <a:tc>
                  <a:txBody>
                    <a:bodyPr/>
                    <a:lstStyle/>
                    <a:p>
                      <a:r>
                        <a:rPr lang="en-US" dirty="0"/>
                        <a:t>Lab completeness</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024232290"/>
                  </a:ext>
                </a:extLst>
              </a:tr>
              <a:tr h="370840">
                <a:tc>
                  <a:txBody>
                    <a:bodyPr/>
                    <a:lstStyle/>
                    <a:p>
                      <a:r>
                        <a:rPr lang="en-US" dirty="0"/>
                        <a:t>Diagnosis completeness</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1862425564"/>
                  </a:ext>
                </a:extLst>
              </a:tr>
              <a:tr h="370840">
                <a:tc>
                  <a:txBody>
                    <a:bodyPr/>
                    <a:lstStyle/>
                    <a:p>
                      <a:r>
                        <a:rPr lang="en-US" dirty="0"/>
                        <a:t>Pharmacy completeness</a:t>
                      </a:r>
                    </a:p>
                  </a:txBody>
                  <a:tcPr/>
                </a:tc>
                <a:tc>
                  <a:txBody>
                    <a:bodyPr/>
                    <a:lstStyle/>
                    <a:p>
                      <a:r>
                        <a:rPr lang="en-US" dirty="0"/>
                        <a:t>+</a:t>
                      </a:r>
                    </a:p>
                  </a:txBody>
                  <a:tcPr/>
                </a:tc>
                <a:tc>
                  <a:txBody>
                    <a:bodyPr/>
                    <a:lstStyle/>
                    <a:p>
                      <a:r>
                        <a:rPr lang="en-US" dirty="0"/>
                        <a:t>- / ?</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3909151682"/>
                  </a:ext>
                </a:extLst>
              </a:tr>
              <a:tr h="370840">
                <a:tc>
                  <a:txBody>
                    <a:bodyPr/>
                    <a:lstStyle/>
                    <a:p>
                      <a:r>
                        <a:rPr lang="en-US" dirty="0"/>
                        <a:t>Ease of access to data</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81689027"/>
                  </a:ext>
                </a:extLst>
              </a:tr>
              <a:tr h="370840">
                <a:tc>
                  <a:txBody>
                    <a:bodyPr/>
                    <a:lstStyle/>
                    <a:p>
                      <a:r>
                        <a:rPr lang="en-US" dirty="0"/>
                        <a:t>Sample Size</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tc>
                  <a:txBody>
                    <a:bodyPr/>
                    <a:lstStyle/>
                    <a:p>
                      <a:r>
                        <a:rPr lang="en-US" dirty="0"/>
                        <a:t>+</a:t>
                      </a:r>
                    </a:p>
                  </a:txBody>
                  <a:tcPr/>
                </a:tc>
                <a:extLst>
                  <a:ext uri="{0D108BD9-81ED-4DB2-BD59-A6C34878D82A}">
                    <a16:rowId xmlns:a16="http://schemas.microsoft.com/office/drawing/2014/main" val="2027798466"/>
                  </a:ext>
                </a:extLst>
              </a:tr>
            </a:tbl>
          </a:graphicData>
        </a:graphic>
      </p:graphicFrame>
      <p:sp>
        <p:nvSpPr>
          <p:cNvPr id="8" name="Content Placeholder 2">
            <a:extLst>
              <a:ext uri="{FF2B5EF4-FFF2-40B4-BE49-F238E27FC236}">
                <a16:creationId xmlns:a16="http://schemas.microsoft.com/office/drawing/2014/main" id="{E1C7CDB4-1A5B-4640-B5CD-77F4CD34C07D}"/>
              </a:ext>
            </a:extLst>
          </p:cNvPr>
          <p:cNvSpPr txBox="1">
            <a:spLocks/>
          </p:cNvSpPr>
          <p:nvPr/>
        </p:nvSpPr>
        <p:spPr>
          <a:xfrm>
            <a:off x="838200" y="6118542"/>
            <a:ext cx="11167186" cy="10318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Proposal: among Veterans who receive care at VHA hospitals. </a:t>
            </a:r>
          </a:p>
        </p:txBody>
      </p:sp>
    </p:spTree>
    <p:extLst>
      <p:ext uri="{BB962C8B-B14F-4D97-AF65-F5344CB8AC3E}">
        <p14:creationId xmlns:p14="http://schemas.microsoft.com/office/powerpoint/2010/main" val="37770526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1641</TotalTime>
  <Words>2415</Words>
  <Application>Microsoft Macintosh PowerPoint</Application>
  <PresentationFormat>Widescreen</PresentationFormat>
  <Paragraphs>271</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Do loop diuretics cause hypercapnic respiratory failure?</vt:lpstr>
      <vt:lpstr>Outline</vt:lpstr>
      <vt:lpstr>PowerPoint Presentation</vt:lpstr>
      <vt:lpstr>PowerPoint Presentation</vt:lpstr>
      <vt:lpstr>Design Considerations</vt:lpstr>
      <vt:lpstr>Population</vt:lpstr>
      <vt:lpstr>Exposure: receipt of loop diuretics</vt:lpstr>
      <vt:lpstr>Primary Outcome</vt:lpstr>
      <vt:lpstr>Data Source (and population)</vt:lpstr>
      <vt:lpstr>Study Design</vt:lpstr>
      <vt:lpstr>Data Analysis</vt:lpstr>
      <vt:lpstr>Confounding</vt:lpstr>
      <vt:lpstr>Power / Sample size feasibility</vt:lpstr>
      <vt:lpstr>Limitations</vt:lpstr>
      <vt:lpstr>Summary</vt:lpstr>
      <vt:lpstr>References</vt:lpstr>
      <vt:lpstr>Subsequent evidence accumulated:  Verbraecken and McNicholas: Respiratory mechanics and ventilatory control in overlap syndrome and obesity hypoventilation. Respiratory Research 2013 14:132. doi:10.1186/1465-9921-14-132  https://link.springer.com/content/pdf/10.1186/1465-9921-14-132.pdf</vt:lpstr>
      <vt:lpstr>Other new data: https://www.nejm.org/doi/pdf/10.1056/NEJMoa2203094 ADVOR Trial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loop loop diuretics cause hypercapnic respiratory failure?</dc:title>
  <dc:creator>BRIAN LOCKE</dc:creator>
  <cp:lastModifiedBy>BRIAN LOCKE</cp:lastModifiedBy>
  <cp:revision>12</cp:revision>
  <dcterms:created xsi:type="dcterms:W3CDTF">2021-12-07T16:32:42Z</dcterms:created>
  <dcterms:modified xsi:type="dcterms:W3CDTF">2022-08-27T21:38:37Z</dcterms:modified>
</cp:coreProperties>
</file>